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8" r:id="rId2"/>
    <p:sldId id="256" r:id="rId3"/>
    <p:sldId id="269" r:id="rId4"/>
    <p:sldId id="291" r:id="rId5"/>
    <p:sldId id="262" r:id="rId6"/>
    <p:sldId id="290" r:id="rId7"/>
    <p:sldId id="293" r:id="rId8"/>
    <p:sldId id="283" r:id="rId9"/>
    <p:sldId id="284" r:id="rId10"/>
    <p:sldId id="285" r:id="rId11"/>
    <p:sldId id="286" r:id="rId12"/>
    <p:sldId id="287" r:id="rId13"/>
    <p:sldId id="289" r:id="rId14"/>
    <p:sldId id="270" r:id="rId15"/>
    <p:sldId id="281" r:id="rId16"/>
    <p:sldId id="292" r:id="rId17"/>
    <p:sldId id="272" r:id="rId18"/>
    <p:sldId id="275" r:id="rId19"/>
    <p:sldId id="282" r:id="rId20"/>
    <p:sldId id="26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50DB782-F615-49A0-9F94-B80994037989}">
          <p14:sldIdLst>
            <p14:sldId id="278"/>
          </p14:sldIdLst>
        </p14:section>
        <p14:section name="자기소개" id="{77AAED48-883E-40B5-8C6F-87A23368E8A9}">
          <p14:sldIdLst>
            <p14:sldId id="256"/>
          </p14:sldIdLst>
        </p14:section>
        <p14:section name="개발 프로젝트" id="{E2AE8E94-F26F-4736-8B6E-CB35EDECC7DB}">
          <p14:sldIdLst>
            <p14:sldId id="269"/>
            <p14:sldId id="291"/>
          </p14:sldIdLst>
        </p14:section>
        <p14:section name="강화학습을 통한 원자재 가격 예측" id="{F1652DD8-84ED-4155-8DD1-35763214DA39}">
          <p14:sldIdLst>
            <p14:sldId id="262"/>
            <p14:sldId id="290"/>
            <p14:sldId id="293"/>
            <p14:sldId id="283"/>
            <p14:sldId id="284"/>
            <p14:sldId id="285"/>
            <p14:sldId id="286"/>
            <p14:sldId id="287"/>
            <p14:sldId id="289"/>
          </p14:sldIdLst>
        </p14:section>
        <p14:section name="Smart Makeup Web" id="{015A9C6E-E71D-4729-B957-A79B61282775}">
          <p14:sldIdLst>
            <p14:sldId id="270"/>
            <p14:sldId id="281"/>
            <p14:sldId id="292"/>
            <p14:sldId id="272"/>
            <p14:sldId id="275"/>
            <p14:sldId id="282"/>
          </p14:sldIdLst>
        </p14:section>
        <p14:section name="마무리" id="{D1F2B88E-B73F-452B-81A7-DD0B7F6A917E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pos="506" userDrawn="1">
          <p15:clr>
            <a:srgbClr val="A4A3A4"/>
          </p15:clr>
        </p15:guide>
        <p15:guide id="2" orient="horz" pos="572" userDrawn="1">
          <p15:clr>
            <a:srgbClr val="A4A3A4"/>
          </p15:clr>
        </p15:guide>
        <p15:guide id="3" pos="4452" userDrawn="1">
          <p15:clr>
            <a:srgbClr val="A4A3A4"/>
          </p15:clr>
        </p15:guide>
        <p15:guide id="4" orient="horz" pos="1162" userDrawn="1">
          <p15:clr>
            <a:srgbClr val="A4A3A4"/>
          </p15:clr>
        </p15:guide>
        <p15:guide id="5" orient="horz" pos="2840" userDrawn="1">
          <p15:clr>
            <a:srgbClr val="A4A3A4"/>
          </p15:clr>
        </p15:guide>
        <p15:guide id="6" pos="20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FA0"/>
    <a:srgbClr val="0043C8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658" y="101"/>
      </p:cViewPr>
      <p:guideLst>
        <p:guide pos="506"/>
        <p:guide orient="horz" pos="572"/>
        <p:guide pos="4452"/>
        <p:guide orient="horz" pos="1162"/>
        <p:guide orient="horz" pos="2840"/>
        <p:guide pos="20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2A3D4-1039-4C4C-A195-93A2CBEC8FC0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305D6-DF17-461A-B968-FDFFC758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1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51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9112C-A570-E5FE-FE91-DBE20C551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B72722-90AC-1A35-767E-0B223651B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237320-BCED-67A7-73B3-EED79F3C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863688-3E7E-DBD8-07E3-80F970443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49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E838-199F-F41F-B7DF-C6B78A9AE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55D0D1-5148-35D0-1A65-E293BFA04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0189CE-E112-B038-D316-BBFAC089D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951D75-EE14-AAD2-CFC9-833E7420F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3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FAC4D-BA4F-B5E9-6890-55F17912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11DFE4-0A41-3C40-E089-A27CFDBA2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5EFC38-5462-11AD-AC80-E8BCA8EC8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FC1FB9-5D87-774C-D472-92EE9ED53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03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5E082-A567-0908-2C3E-193580E4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50373E-2F26-2FC2-F6A7-43E53C6F5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A73FE9-4BB9-6395-21BF-38EFCECDC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8CF61-E9B0-4FC8-DDB6-F2BECCB4A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219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BB2A8-97C6-AF50-F407-A4985CFFB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AED816-3E5C-53C9-5B47-AA6CCD2D4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436FCF-68F4-8682-2711-D04A3758C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08DF44-AE35-8CD7-9B33-23301CE58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486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3E0B-0A66-EED4-51CC-0A4171F39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D6FE28-CEE9-1FD4-C9CB-268FE9CAF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83B950-5926-4DBF-C9CF-AB829D751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9BE432-88FD-BFD0-C7CF-5A766B4F4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529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548A5-5467-254F-1626-3B20B6552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90DB22-7A57-3D0A-47E9-E3C580564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38F5C3-B9BA-6629-133E-E8DC817F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02A792-CF91-0682-54C1-298F08A3B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89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28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334C3-3D36-F1E3-A161-899C7F0DC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B869B7-AF63-15E0-A5B1-0CE6B8940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096E77-21A6-79BC-CC6D-A11A68EED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FE3033-2BDF-DECB-3194-3FE87C4BA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28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CBA9C-9630-CCD5-BD71-B5422387D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85CB6D-B26A-60C2-C437-4E4166DA6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79D4C5-9937-013E-04D5-0EDCCEEAD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1B5870-6AE2-E3E3-8292-3AB5BFEF5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410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132C3-DAAA-F971-9077-BFB60EBA1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C94C80-D016-CA31-927F-B87E86286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270872-5D42-B35A-4089-9B4E8AA49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1E1D2-D74F-6ECA-73C3-8D51CB91BE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06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95977-19C5-57BE-6B08-32E9919B3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8CEC3-D2CD-28A8-29AE-3174987B6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31B6E-ED83-FAC9-22DA-49773B485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AEEA81-FEB0-2DC8-56C0-07048F841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578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5F8C9-43D4-3276-E46B-B7F0D5D9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4267E6-6067-ABB4-3D18-12926B8B4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269E68-CACE-8F04-0F6D-34496FA2F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C637B-202D-3EE4-6081-2D68CB1FFA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25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1D0F-9542-B296-ACAB-62098FAD1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BB5FD8-071D-EF7B-7916-D94B5869C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5DB3D1-B3F5-346D-0288-245DCE083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9A15C6-C543-8C5B-01EE-F7DCC5721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41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4A74B-6255-41A4-4509-7B719437F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6094C3-466A-07B9-A3AC-659B40513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7642CB-8D6F-0465-CE96-FFE8CF4FD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63491E-2E21-6D15-6A5F-217BEF838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931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9C8A4-7A6A-A2A6-6690-E5FF6191E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4412A3-AADA-7618-77F6-381C30BFC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48E12-6C5E-9103-C471-4ABC36C6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97157-A473-C1DB-7F9D-42C57DDF4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8803A-222D-88C9-81EB-664BFF33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22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5184F-A30D-57C1-A366-1C601D08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CD7DA5-CACD-2062-B982-16CF9F00D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F7B80-03A6-0C8A-C545-D765F5283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F1B8D-74BD-8BA3-360C-606C05831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78B14-8450-7CE4-4C77-F016CC76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0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4BA371-E7C5-43F9-1C2C-DFBCB20D5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4C2287-DF1A-40BF-428C-31FC9278E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38A1B-59D8-AFDD-2F28-29AE130E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0C62E-6615-D1DC-6669-0AA847B3A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48576-9822-5EBC-5D48-17FBE461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69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96E5B-32C0-632F-B817-1E47BE067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027D52-52E1-B32A-574C-AC4F1125C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39E68F-FC65-1F3E-EB60-30D71F59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37CAA5-B6B7-7078-54EC-A7AE2D3B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DF076-0F2E-5E1C-A373-D16A19F1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0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829B0-6328-0958-C807-2AFD0C71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F173FB-A842-159C-952F-650497372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7358D-1F04-7EA2-42E9-778ACAF7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C3F78D-3EF0-8FC3-1BD8-CCC2E2CD5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C3D497-4CC8-C453-F43F-5A942A4A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77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5059A-9987-33A4-53C8-BAFF0F05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B484B5-F170-78F2-D326-BFE5B68D0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E31CF0-8C30-83DB-52B4-695C92E16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61DC7A-1B61-07FE-58BE-5603BF69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F5DE8C-4A3A-527C-D792-AD6C999D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3C0087-1124-F901-B756-EEF661EA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84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718F8-C641-1404-3C1C-F50A2090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5FE9AA-5B93-E3E9-6D88-D5901DF1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5C2060-1B92-118C-D88D-B10D78D89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C21E41-5820-E376-3097-31AD66B9E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C82FAD-50BB-F007-EA1A-8C90DD11ED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D9EB8C-AD03-A3CB-EE07-77EC4603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E7C6B8-AB95-9060-F850-E164167C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A85F64-640E-D0F2-4D5E-B448D452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86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D9019-B413-DFD5-FC53-A02C6F820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482D07-B65F-B7D4-DF85-2100DDD89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CEEAF0-593B-D067-E45D-201AC6A0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74270-A03E-5BD1-C413-23820241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40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1FAAC2-CD44-9BE6-999B-CDADE133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7E4558-87AA-8685-7681-8DCF0B23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0C231-620C-97B7-CE74-1F58A3F9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10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1B573-E667-7229-DE4E-F3070197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AA080-F2E0-75A4-8AE1-35E6F3F3D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F980FD-1B5F-2CC0-8B47-ED5553F8B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E1DD6-7A3B-A06C-3127-829BE583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4C0B86-464A-79C9-CE80-428CCFE0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0E086-F80F-FB0D-02F0-35B8C11B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23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BA49-7EB0-951B-EFFA-AEAA1D3BD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07BAE8-7E84-F3F8-BE31-E0E44B171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6C7D4D-21D2-D857-BFFD-32C59E4C5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D8C90E-57FF-16D9-596B-F397E33E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6A75E6-F5AF-8D86-C69F-DC7E68F6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E26-480F-AE8D-3E65-267CBFED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8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6B335E-DA8E-32FE-DE68-B7D84F5B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0BDD4B-129D-67DF-11AF-C2520948B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57FFD6-7743-3701-3D58-7960B183F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8647E-363C-473C-B2A6-CEEB1AA7369D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DA80B-81EE-8E8C-CE8D-06A6A5283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68824-3E3A-403B-03C2-330F77127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Smart_Makeup_We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iscord.gg/WCDqzcSBQ8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7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osunghyun.tistory.com/" TargetMode="External"/><Relationship Id="rId11" Type="http://schemas.openxmlformats.org/officeDocument/2006/relationships/image" Target="../media/image6.jfif"/><Relationship Id="rId5" Type="http://schemas.openxmlformats.org/officeDocument/2006/relationships/image" Target="../media/image2.png"/><Relationship Id="rId15" Type="http://schemas.openxmlformats.org/officeDocument/2006/relationships/image" Target="../media/image10.jpg"/><Relationship Id="rId10" Type="http://schemas.openxmlformats.org/officeDocument/2006/relationships/image" Target="../media/image5.png"/><Relationship Id="rId4" Type="http://schemas.openxmlformats.org/officeDocument/2006/relationships/hyperlink" Target="https://github.com/hosunghyun" TargetMode="External"/><Relationship Id="rId9" Type="http://schemas.openxmlformats.org/officeDocument/2006/relationships/image" Target="../media/image4.jfif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Smart_Makeup_We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3C4D9F-2610-332B-9F70-005A46C97508}"/>
              </a:ext>
            </a:extLst>
          </p:cNvPr>
          <p:cNvSpPr txBox="1"/>
          <p:nvPr/>
        </p:nvSpPr>
        <p:spPr>
          <a:xfrm>
            <a:off x="2111130" y="1844675"/>
            <a:ext cx="8163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꼼꼼함</a:t>
            </a:r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과 </a:t>
            </a:r>
            <a:r>
              <a:rPr lang="ko-KR" altLang="en-US" sz="48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세심함</a:t>
            </a:r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으로 </a:t>
            </a:r>
            <a:endParaRPr lang="en-US" altLang="ko-KR" sz="48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좋은 결과를 만드는 개발자</a:t>
            </a:r>
            <a:r>
              <a:rPr lang="en-US" altLang="ko-KR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</a:p>
          <a:p>
            <a:pPr algn="ctr"/>
            <a:r>
              <a:rPr lang="ko-KR" altLang="en-US" sz="4800" dirty="0" err="1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현호성</a:t>
            </a:r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입니다</a:t>
            </a:r>
            <a:endParaRPr lang="ko-KR" altLang="en-US" sz="48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BA723-06A9-9AAB-179C-DC3EEE27E952}"/>
              </a:ext>
            </a:extLst>
          </p:cNvPr>
          <p:cNvSpPr txBox="1"/>
          <p:nvPr/>
        </p:nvSpPr>
        <p:spPr>
          <a:xfrm>
            <a:off x="8039935" y="5250134"/>
            <a:ext cx="42758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CONTACT</a:t>
            </a:r>
          </a:p>
          <a:p>
            <a:endParaRPr lang="en-US" altLang="ko-KR" sz="1600" b="1" dirty="0"/>
          </a:p>
          <a:p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Tel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         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010-4320-22215</a:t>
            </a:r>
          </a:p>
          <a:p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Email</a:t>
            </a:r>
            <a:r>
              <a:rPr lang="en-US" altLang="ko-KR" sz="1400" dirty="0"/>
              <a:t> :       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hhs04321@naver.com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Address</a:t>
            </a:r>
            <a:r>
              <a:rPr lang="en-US" altLang="ko-KR" sz="1400" dirty="0"/>
              <a:t> :  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경기도 의정부시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의정로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46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번길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26-9 </a:t>
            </a:r>
          </a:p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                   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동진빌라 다동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301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호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676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5CFA4-74BC-0865-86A4-770F1CF4A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9D13FCA-D898-D5A1-B005-AAE3BCA7AF3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664A76-F149-59A8-2E86-FAB3A9E241CF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C772A7-2598-7472-F8AE-30BA9F146BA9}"/>
              </a:ext>
            </a:extLst>
          </p:cNvPr>
          <p:cNvSpPr txBox="1"/>
          <p:nvPr/>
        </p:nvSpPr>
        <p:spPr>
          <a:xfrm>
            <a:off x="853842" y="1406853"/>
            <a:ext cx="515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System Architecture (</a:t>
            </a:r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학습 및 에이전트 구조</a:t>
            </a:r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00AD95-4FE0-1A7D-D0E4-12A13FB2C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6" y="1913166"/>
            <a:ext cx="7958178" cy="41339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3F5B53-56E6-9304-4B5C-4528B5CA681E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5ADE1-D9B8-B52D-1EEF-B1675581F6B2}"/>
              </a:ext>
            </a:extLst>
          </p:cNvPr>
          <p:cNvSpPr txBox="1"/>
          <p:nvPr/>
        </p:nvSpPr>
        <p:spPr>
          <a:xfrm>
            <a:off x="803275" y="5993911"/>
            <a:ext cx="51106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Shared_Network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특성을 추출하는 공통 네트워크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Policy_Network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행동을 결정하는 정책 네트워크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Value_Network</a:t>
            </a: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가치 평가를 담당하는 네트워크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7A5A7C-1ED0-7D58-D924-2B25CB1A132B}"/>
              </a:ext>
            </a:extLst>
          </p:cNvPr>
          <p:cNvSpPr txBox="1"/>
          <p:nvPr/>
        </p:nvSpPr>
        <p:spPr>
          <a:xfrm>
            <a:off x="7573993" y="5886189"/>
            <a:ext cx="45288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관리 모듈에서 데이터를 수집 및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환경 모듈에서 학습 및 에이전트 테스트 실행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학습 모듈에서 네트워크를 최적화하여 투자 행동 생성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에이전트 모듈에서 투자 성과를 바탕으로 보상 제공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2CDA8-84C8-34B6-859B-C658E76D8A4D}"/>
              </a:ext>
            </a:extLst>
          </p:cNvPr>
          <p:cNvSpPr txBox="1"/>
          <p:nvPr/>
        </p:nvSpPr>
        <p:spPr>
          <a:xfrm>
            <a:off x="8802575" y="5382606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프로세스 설명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AF62B6F-70CF-A770-E972-A888321179A1}"/>
              </a:ext>
            </a:extLst>
          </p:cNvPr>
          <p:cNvCxnSpPr>
            <a:cxnSpLocks/>
          </p:cNvCxnSpPr>
          <p:nvPr/>
        </p:nvCxnSpPr>
        <p:spPr>
          <a:xfrm>
            <a:off x="7660257" y="5886189"/>
            <a:ext cx="4442540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19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437BD-F610-FCC2-43E8-19FF802C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4A2DE33-9BE4-D077-A88F-DB469722D4D4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2BD835A-A24B-D114-1BD8-FDC11FEDB028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F508BE-6C3A-8232-BF86-AA5634F01FC0}"/>
              </a:ext>
            </a:extLst>
          </p:cNvPr>
          <p:cNvSpPr txBox="1"/>
          <p:nvPr/>
        </p:nvSpPr>
        <p:spPr>
          <a:xfrm>
            <a:off x="853842" y="1406853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정보 수집 및 데이터 </a:t>
            </a:r>
            <a:r>
              <a:rPr lang="ko-KR" altLang="en-US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전처리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1E6908-8272-322A-DB63-4898444DD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2889400"/>
            <a:ext cx="3749365" cy="28044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C6C3E3-9049-8C81-A259-B7C625FA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563" y="2889400"/>
            <a:ext cx="4646312" cy="19492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F7CE33-9168-8444-7091-F83123D8A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5005118"/>
            <a:ext cx="3565585" cy="923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0DAAA-2F9F-3419-2A27-770FBA0CFCC9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B49940-79FD-92E0-E560-7EDA8984F1BB}"/>
              </a:ext>
            </a:extLst>
          </p:cNvPr>
          <p:cNvSpPr txBox="1"/>
          <p:nvPr/>
        </p:nvSpPr>
        <p:spPr>
          <a:xfrm>
            <a:off x="803275" y="5616600"/>
            <a:ext cx="4039019" cy="781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Yahoo-Finance API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원자재 주식 데이터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S&amp;P500,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다우존스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나스닥 데이터를 수집</a:t>
            </a:r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F8740-FBD2-6813-F25E-9EAB13655482}"/>
              </a:ext>
            </a:extLst>
          </p:cNvPr>
          <p:cNvSpPr txBox="1"/>
          <p:nvPr/>
        </p:nvSpPr>
        <p:spPr>
          <a:xfrm>
            <a:off x="17979" y="2296262"/>
            <a:ext cx="5751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종목 정보 및 경제지표 정보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CA078E-2DBC-A67D-42DC-A3AA965B33C5}"/>
              </a:ext>
            </a:extLst>
          </p:cNvPr>
          <p:cNvSpPr txBox="1"/>
          <p:nvPr/>
        </p:nvSpPr>
        <p:spPr>
          <a:xfrm>
            <a:off x="5316104" y="2296262"/>
            <a:ext cx="5751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수집된 데이터 </a:t>
            </a:r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전처리</a:t>
            </a:r>
            <a:endParaRPr lang="ko-KR" altLang="en-US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61A9B5-472F-F3DB-A68B-50E946C2456B}"/>
              </a:ext>
            </a:extLst>
          </p:cNvPr>
          <p:cNvSpPr txBox="1"/>
          <p:nvPr/>
        </p:nvSpPr>
        <p:spPr>
          <a:xfrm>
            <a:off x="6024563" y="6004847"/>
            <a:ext cx="568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금 가격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 시장 지수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(S&amp;P 500,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다우존스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나스닥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등은 서로 다른 특성과 범위를 가진 데이터이기 때문에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Z-SCORE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표준화를 통하여 데이터의 평균을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0,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표준 편차를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변환</a:t>
            </a:r>
          </a:p>
        </p:txBody>
      </p:sp>
    </p:spTree>
    <p:extLst>
      <p:ext uri="{BB962C8B-B14F-4D97-AF65-F5344CB8AC3E}">
        <p14:creationId xmlns:p14="http://schemas.microsoft.com/office/powerpoint/2010/main" val="3396591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FB6D-D2FD-F25F-89BC-512800076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FF1D2B0-7F50-B197-FA7C-074B31AB234F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B66B38-5C6E-29DB-FA5A-A2CCB4EC48D9}"/>
              </a:ext>
            </a:extLst>
          </p:cNvPr>
          <p:cNvCxnSpPr>
            <a:cxnSpLocks/>
          </p:cNvCxnSpPr>
          <p:nvPr/>
        </p:nvCxnSpPr>
        <p:spPr>
          <a:xfrm>
            <a:off x="853842" y="166179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436306-DB40-FBB7-A30E-EF8583E826E5}"/>
              </a:ext>
            </a:extLst>
          </p:cNvPr>
          <p:cNvSpPr txBox="1"/>
          <p:nvPr/>
        </p:nvSpPr>
        <p:spPr>
          <a:xfrm>
            <a:off x="853842" y="1223973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학습 결과와 테스트 성능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03FE3-385E-4A89-5829-31EAD3645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42" y="2235228"/>
            <a:ext cx="4293252" cy="32237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ED7F5A-8898-868E-ADBC-46CD48744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944" y="2237022"/>
            <a:ext cx="4293382" cy="3221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7FB8DB-7219-5E8B-F4C4-D83AE41EA91F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807E5-775E-93B8-AE6D-30F74B1C826D}"/>
              </a:ext>
            </a:extLst>
          </p:cNvPr>
          <p:cNvSpPr txBox="1"/>
          <p:nvPr/>
        </p:nvSpPr>
        <p:spPr>
          <a:xfrm>
            <a:off x="803275" y="5571185"/>
            <a:ext cx="6893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Env</a:t>
            </a:r>
            <a:r>
              <a:rPr lang="en-US" altLang="ko-KR" sz="1200" dirty="0"/>
              <a:t> :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실제 주식 거래소의 주가 데이터</a:t>
            </a:r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Agent</a:t>
            </a:r>
            <a:r>
              <a:rPr lang="en-US" altLang="ko-KR" sz="1200" dirty="0"/>
              <a:t> :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 거래를 수행하는 가상 시스템으로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실시간으로 매수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매도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관망 결정</a:t>
            </a:r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검은 실선 </a:t>
            </a:r>
            <a:r>
              <a:rPr lang="en-US" altLang="ko-KR" sz="1200" b="1" dirty="0"/>
              <a:t>:</a:t>
            </a:r>
            <a:r>
              <a:rPr lang="ko-KR" altLang="en-US" sz="1200" dirty="0"/>
              <a:t>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보유 중인 주식 수</a:t>
            </a:r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파란색 선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</a:t>
            </a:r>
            <a:r>
              <a:rPr lang="ko-KR" altLang="en-US" sz="1200" dirty="0"/>
              <a:t>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매도 신호</a:t>
            </a:r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빨간색 선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</a:t>
            </a:r>
            <a:r>
              <a:rPr lang="ko-KR" altLang="en-US" sz="1200" dirty="0"/>
              <a:t>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매수 신호</a:t>
            </a:r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초록색 선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</a:t>
            </a:r>
            <a:r>
              <a:rPr lang="ko-KR" altLang="en-US" sz="1200" dirty="0"/>
              <a:t>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관망 상태</a:t>
            </a:r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C5FFA-6EA1-6117-72DC-B0F881B6AE6B}"/>
              </a:ext>
            </a:extLst>
          </p:cNvPr>
          <p:cNvSpPr txBox="1"/>
          <p:nvPr/>
        </p:nvSpPr>
        <p:spPr>
          <a:xfrm>
            <a:off x="6492240" y="5571183"/>
            <a:ext cx="5620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V</a:t>
            </a:r>
            <a:r>
              <a:rPr lang="en-US" altLang="ko-KR" sz="1200" dirty="0"/>
              <a:t> :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가치 신경망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 거래의 가치를 평가하는 신경망</a:t>
            </a:r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</a:t>
            </a:r>
            <a:r>
              <a:rPr lang="en-US" altLang="ko-KR" sz="1200" dirty="0"/>
              <a:t> :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정책 신경망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 거래 정책을 학습하고 최적화하는 신경망으로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매수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매도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관망을 결정하는 역할</a:t>
            </a:r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PV</a:t>
            </a:r>
            <a:r>
              <a:rPr lang="en-US" altLang="ko-KR" sz="1200" dirty="0"/>
              <a:t> :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 거래의 초기 자본금 변화 추이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A4E6C-B885-C617-E0C7-4A8AA5BD7984}"/>
              </a:ext>
            </a:extLst>
          </p:cNvPr>
          <p:cNvSpPr txBox="1"/>
          <p:nvPr/>
        </p:nvSpPr>
        <p:spPr>
          <a:xfrm>
            <a:off x="2440859" y="1865895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학습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301309-CF62-D2CE-973E-280D54BD539C}"/>
              </a:ext>
            </a:extLst>
          </p:cNvPr>
          <p:cNvSpPr txBox="1"/>
          <p:nvPr/>
        </p:nvSpPr>
        <p:spPr>
          <a:xfrm>
            <a:off x="8029419" y="1869579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테스트 성능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649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7F9F-EC6E-ED1F-80F0-E32EECBD7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7A3F27-5C2B-2962-64CB-74B2AA90CA2B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5B57A2-4616-E6C5-803F-DA3E4026E657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448542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10B348-ECE2-A0F7-E7EF-EACBA3D4CA9D}"/>
              </a:ext>
            </a:extLst>
          </p:cNvPr>
          <p:cNvSpPr txBox="1"/>
          <p:nvPr/>
        </p:nvSpPr>
        <p:spPr>
          <a:xfrm>
            <a:off x="803275" y="140685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결과 및 기술적 통찰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B9727-889A-00C0-718F-316C2D263BAA}"/>
              </a:ext>
            </a:extLst>
          </p:cNvPr>
          <p:cNvSpPr txBox="1"/>
          <p:nvPr/>
        </p:nvSpPr>
        <p:spPr>
          <a:xfrm>
            <a:off x="808775" y="4650786"/>
            <a:ext cx="44799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결과</a:t>
            </a:r>
            <a:r>
              <a:rPr lang="ko-KR" altLang="en-US" sz="1400" b="1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프로젝트의 예측 시스템은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총 </a:t>
            </a:r>
            <a:r>
              <a:rPr lang="en-US" altLang="ko-KR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9.74%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수익률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기록하며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신규 투자자들이 손실을 입지 않도록 시스템의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안전성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과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신뢰성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입증되었습니다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개선 사항</a:t>
            </a:r>
            <a:r>
              <a:rPr lang="en-US" altLang="ko-KR" sz="1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 모델은 데이터 학습량 증가에 따라 성능이 개선되며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향후 </a:t>
            </a:r>
            <a:r>
              <a:rPr lang="en-US" altLang="ko-KR" sz="1400" b="1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</a:t>
            </a:r>
            <a:r>
              <a:rPr lang="ko-KR" altLang="en-US" sz="1400" b="1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년치 데이터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추가 학습하여 </a:t>
            </a:r>
            <a:r>
              <a:rPr lang="ko-KR" altLang="en-US" sz="1400" b="1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예측 정확도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높이는 것을 목표로 하고 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1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6CF3A-1521-2191-EEFF-C890AB47F103}"/>
              </a:ext>
            </a:extLst>
          </p:cNvPr>
          <p:cNvSpPr txBox="1"/>
          <p:nvPr/>
        </p:nvSpPr>
        <p:spPr>
          <a:xfrm>
            <a:off x="6185902" y="140685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배운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2B8301-C5EA-F82F-2499-3C915CC64969}"/>
              </a:ext>
            </a:extLst>
          </p:cNvPr>
          <p:cNvCxnSpPr>
            <a:cxnSpLocks/>
          </p:cNvCxnSpPr>
          <p:nvPr/>
        </p:nvCxnSpPr>
        <p:spPr>
          <a:xfrm>
            <a:off x="6259985" y="1844675"/>
            <a:ext cx="5285839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F5EAA7-2726-CE59-03B7-4EA57E8D7EBA}"/>
              </a:ext>
            </a:extLst>
          </p:cNvPr>
          <p:cNvSpPr txBox="1"/>
          <p:nvPr/>
        </p:nvSpPr>
        <p:spPr>
          <a:xfrm>
            <a:off x="6259985" y="1906643"/>
            <a:ext cx="544571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기술적인 </a:t>
            </a:r>
            <a:r>
              <a:rPr lang="ko-KR" altLang="en-US" sz="1400" b="1" dirty="0" err="1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배운점</a:t>
            </a: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endParaRPr lang="en-US" altLang="ko-KR" sz="1400" b="1" dirty="0">
              <a:effectLst/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 모델을 통해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 학습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과 최적화된 학습 환경 설정 방법을 배워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머신러닝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성능 향상에 대한 이해를 높였습니다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해결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 구현 중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자료 부족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어려움을 겪었으나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해외 학술 자료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번역 및 분석하여 알고리즘 개선에 활용했습니다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수집 후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가공 과정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어려움을 겪었으나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교수님의 조언을 바탕으로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기법을 적용하여 데이터를 모델에 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적합한 형태로 변환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하였습니다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팀워크와 협업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RLStock</a:t>
            </a:r>
            <a:r>
              <a:rPr lang="en-US" altLang="ko-KR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에서는 처음 만난 팀원들과 강화학습 알고리즘 선택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학습할 데이터 범위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년치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vs 2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년치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등에 대해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의견 차이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있었습니다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주기적인 회의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통해 각자의 의견을 조율하고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분석과 실험을 통해 최적의 해결책을 도출했습니다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과정에서 </a:t>
            </a:r>
            <a:r>
              <a:rPr lang="ko-KR" altLang="en-US" sz="14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효과적인 </a:t>
            </a:r>
            <a:r>
              <a:rPr lang="ko-KR" altLang="en-US" sz="1400" b="1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소통과 협업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 프로젝트 성공의 핵심임을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깨달았고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갈등을 해결하며 </a:t>
            </a:r>
            <a:r>
              <a:rPr lang="ko-KR" altLang="en-US" sz="1400" b="1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팀워크의 중요성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실감할 수 있었습니다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3BC5A4-55E4-58FC-5AF7-C274B5F52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800" y="1913166"/>
            <a:ext cx="2395048" cy="18316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213922-FCCC-5DAD-5713-CFBCB2B98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763" y="3744840"/>
            <a:ext cx="3531122" cy="8350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9E3210-1120-9C49-9018-7418C5018A0A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028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B27A9-EE9B-B822-9BEB-530948EE1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FFE497-13A3-9C90-28B2-615C6FF356C9}"/>
              </a:ext>
            </a:extLst>
          </p:cNvPr>
          <p:cNvSpPr txBox="1"/>
          <p:nvPr/>
        </p:nvSpPr>
        <p:spPr>
          <a:xfrm>
            <a:off x="765605" y="380821"/>
            <a:ext cx="385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</a:t>
            </a:r>
            <a:r>
              <a:rPr lang="en-US" altLang="ko-KR" sz="3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F697F-231F-4F4C-2248-65CAE67C2E7D}"/>
              </a:ext>
            </a:extLst>
          </p:cNvPr>
          <p:cNvSpPr txBox="1"/>
          <p:nvPr/>
        </p:nvSpPr>
        <p:spPr>
          <a:xfrm>
            <a:off x="839788" y="1392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650D4-EE89-68B4-EB0B-175CFC538F1F}"/>
              </a:ext>
            </a:extLst>
          </p:cNvPr>
          <p:cNvSpPr txBox="1"/>
          <p:nvPr/>
        </p:nvSpPr>
        <p:spPr>
          <a:xfrm>
            <a:off x="777642" y="1990579"/>
            <a:ext cx="40144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사용자가 화장품을 구매하거나 직접 화장할 필요 없이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미리 화장된 모습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보여주는 시스템을 개발한 프로젝트입니다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en-US" altLang="ko-KR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400" dirty="0" err="1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FastAPI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활용하여 서버를 구축하였습니다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사용자가 화장품 구매나 직접 테스트 없이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미리 화장된 모습을 확인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할 수 있는 시스템입니다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23990-F449-CFEB-2DD5-6E76B92E9B31}"/>
              </a:ext>
            </a:extLst>
          </p:cNvPr>
          <p:cNvSpPr txBox="1"/>
          <p:nvPr/>
        </p:nvSpPr>
        <p:spPr>
          <a:xfrm>
            <a:off x="866827" y="361102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기간 </a:t>
            </a:r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/ </a:t>
            </a:r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5F08D-F19F-5215-31F3-711DC80A5C18}"/>
              </a:ext>
            </a:extLst>
          </p:cNvPr>
          <p:cNvSpPr txBox="1"/>
          <p:nvPr/>
        </p:nvSpPr>
        <p:spPr>
          <a:xfrm>
            <a:off x="866827" y="4125990"/>
            <a:ext cx="349326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기간 </a:t>
            </a:r>
            <a:r>
              <a:rPr lang="en-US" altLang="ko-KR" sz="1400" dirty="0"/>
              <a:t>: </a:t>
            </a:r>
            <a:r>
              <a:rPr lang="ko-KR" altLang="en-US" sz="1400" dirty="0"/>
              <a:t> </a:t>
            </a:r>
            <a:r>
              <a:rPr lang="en-US" altLang="ko-KR" sz="1400" b="0" i="0" dirty="0">
                <a:solidFill>
                  <a:srgbClr val="01040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2024.09~2024.12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팀장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현호성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조원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한기윤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최준원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  <a:r>
              <a:rPr lang="en-US" altLang="ko-KR" sz="1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및 구현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 웹 개발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기술서 등 문서 작업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2E4271-C67E-8C2D-9413-64176EA72F46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A4936B9-A608-3F65-8E51-415E400C908E}"/>
              </a:ext>
            </a:extLst>
          </p:cNvPr>
          <p:cNvCxnSpPr>
            <a:cxnSpLocks/>
          </p:cNvCxnSpPr>
          <p:nvPr/>
        </p:nvCxnSpPr>
        <p:spPr>
          <a:xfrm>
            <a:off x="803275" y="1829940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87824E3-4E77-4D95-BFF8-9346C17C36C5}"/>
              </a:ext>
            </a:extLst>
          </p:cNvPr>
          <p:cNvCxnSpPr>
            <a:cxnSpLocks/>
          </p:cNvCxnSpPr>
          <p:nvPr/>
        </p:nvCxnSpPr>
        <p:spPr>
          <a:xfrm>
            <a:off x="777642" y="4042387"/>
            <a:ext cx="4014491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597514-A44D-ADC0-A697-84D4D051E1FB}"/>
              </a:ext>
            </a:extLst>
          </p:cNvPr>
          <p:cNvCxnSpPr>
            <a:cxnSpLocks/>
          </p:cNvCxnSpPr>
          <p:nvPr/>
        </p:nvCxnSpPr>
        <p:spPr>
          <a:xfrm>
            <a:off x="6024397" y="1830564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6AC499-A9BD-5F8F-39E2-0437DE30D210}"/>
              </a:ext>
            </a:extLst>
          </p:cNvPr>
          <p:cNvSpPr txBox="1"/>
          <p:nvPr/>
        </p:nvSpPr>
        <p:spPr>
          <a:xfrm>
            <a:off x="6024397" y="13927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77495-606B-AA7D-C096-42BBBF576094}"/>
              </a:ext>
            </a:extLst>
          </p:cNvPr>
          <p:cNvSpPr txBox="1"/>
          <p:nvPr/>
        </p:nvSpPr>
        <p:spPr>
          <a:xfrm>
            <a:off x="6096823" y="4131780"/>
            <a:ext cx="54902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목표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친화적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 웹 환경에서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 화장 시뮬레이션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제공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상황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다수의 화장품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동시에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시뮬레이션 할 수 없는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기존 서비스의 한계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해결 방안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en-US" altLang="ko-KR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OpenCV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이용해 사용자의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얼굴 이미지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분석하고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화장품의 효과를 실시간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합성하여 시뮬레이션을 구현</a:t>
            </a: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A290764-A016-0DF2-E487-200E6C567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271" y="1872612"/>
            <a:ext cx="3048000" cy="21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96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C9379-FB8B-F034-000E-75E5A27FD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2D290-E8F2-81A5-B8F2-C2B6E035DCA8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5B4D43-E058-82C4-5AC7-57A49A9C5D82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C6149B-A50A-408B-DAB7-317145A5867F}"/>
              </a:ext>
            </a:extLst>
          </p:cNvPr>
          <p:cNvSpPr txBox="1"/>
          <p:nvPr/>
        </p:nvSpPr>
        <p:spPr>
          <a:xfrm>
            <a:off x="803275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D8216-F2DB-9B17-3F24-D4EDE45A3911}"/>
              </a:ext>
            </a:extLst>
          </p:cNvPr>
          <p:cNvSpPr txBox="1"/>
          <p:nvPr/>
        </p:nvSpPr>
        <p:spPr>
          <a:xfrm>
            <a:off x="727074" y="1996391"/>
            <a:ext cx="46098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언어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Python, Java, HTML5, CSS3,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Thymeleaf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프레임워크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boot, Boot Strap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API, </a:t>
            </a: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라이브러리</a:t>
            </a: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OpenCV, Scikit-Learn, Pandas, Lombok, Matplotlib,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Keras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Mediapipe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JPA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Database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MySQL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IDE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Visual Studio Code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Version Control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Git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11B86-AD56-2046-DA24-D478F0B209F5}"/>
              </a:ext>
            </a:extLst>
          </p:cNvPr>
          <p:cNvSpPr txBox="1"/>
          <p:nvPr/>
        </p:nvSpPr>
        <p:spPr>
          <a:xfrm>
            <a:off x="803275" y="52566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구현 결과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21EB3A-8AB8-179F-1842-C1E6926F461A}"/>
              </a:ext>
            </a:extLst>
          </p:cNvPr>
          <p:cNvCxnSpPr>
            <a:cxnSpLocks/>
          </p:cNvCxnSpPr>
          <p:nvPr/>
        </p:nvCxnSpPr>
        <p:spPr>
          <a:xfrm>
            <a:off x="803275" y="5734990"/>
            <a:ext cx="5411258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FF52-3C8E-F921-732A-7E8B17E4EB36}"/>
              </a:ext>
            </a:extLst>
          </p:cNvPr>
          <p:cNvSpPr txBox="1"/>
          <p:nvPr/>
        </p:nvSpPr>
        <p:spPr>
          <a:xfrm>
            <a:off x="727075" y="5859180"/>
            <a:ext cx="572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https://github.com/hosunghyun/Smart_Makeup_Web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19454-EEB3-E7AB-AB88-7DB8C373F9EA}"/>
              </a:ext>
            </a:extLst>
          </p:cNvPr>
          <p:cNvSpPr txBox="1"/>
          <p:nvPr/>
        </p:nvSpPr>
        <p:spPr>
          <a:xfrm>
            <a:off x="6958542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진행 과정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C25B82-EE0C-7F0D-F4AA-F982BD97390E}"/>
              </a:ext>
            </a:extLst>
          </p:cNvPr>
          <p:cNvCxnSpPr>
            <a:cxnSpLocks/>
          </p:cNvCxnSpPr>
          <p:nvPr/>
        </p:nvCxnSpPr>
        <p:spPr>
          <a:xfrm>
            <a:off x="703262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96911EC-B0DC-4414-DB7E-2A5FB7745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25" y="2064124"/>
            <a:ext cx="5050798" cy="18136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D02BE-F7B1-3BE8-67DC-B7BC2B95EA9A}"/>
              </a:ext>
            </a:extLst>
          </p:cNvPr>
          <p:cNvSpPr txBox="1"/>
          <p:nvPr/>
        </p:nvSpPr>
        <p:spPr>
          <a:xfrm>
            <a:off x="765605" y="380821"/>
            <a:ext cx="3855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</a:t>
            </a:r>
            <a:r>
              <a:rPr lang="en-US" altLang="ko-KR" sz="3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739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9A8FF-879C-7A3C-50E1-E7E992006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E399A3-689F-EE8E-B639-673AB5418656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C3CEC0B-140B-5E20-757C-80EC479F1496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75482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C41DFB-572A-5702-8B15-50AF3522CC68}"/>
              </a:ext>
            </a:extLst>
          </p:cNvPr>
          <p:cNvSpPr txBox="1"/>
          <p:nvPr/>
        </p:nvSpPr>
        <p:spPr>
          <a:xfrm>
            <a:off x="803275" y="14068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AB43D-97B9-F598-65E7-8E231652C24D}"/>
              </a:ext>
            </a:extLst>
          </p:cNvPr>
          <p:cNvSpPr txBox="1"/>
          <p:nvPr/>
        </p:nvSpPr>
        <p:spPr>
          <a:xfrm>
            <a:off x="765605" y="380821"/>
            <a:ext cx="3855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</a:t>
            </a:r>
            <a:r>
              <a:rPr lang="en-US" altLang="ko-KR" sz="3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5860A-03F2-6C9E-5474-3594F7437B7F}"/>
              </a:ext>
            </a:extLst>
          </p:cNvPr>
          <p:cNvSpPr txBox="1"/>
          <p:nvPr/>
        </p:nvSpPr>
        <p:spPr>
          <a:xfrm>
            <a:off x="803274" y="1850494"/>
            <a:ext cx="842699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데이터베이스 설계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주요 역할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요구 사항을 바탕으로 관계형 데이터베이스 설계 및 구축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사용한 기술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Database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: MySQL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설계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도구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MySQL Workbench,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Drawio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DBDiagram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설계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결과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제품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주문 내역 등 주요 테이블 및 관계 설정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Spring Boot</a:t>
            </a: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와 데이터베이스 연동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주요 역할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Spring Boot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애플리케이션에서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JPA(Java Persistence API)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데이터베이스 연동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구현 기능</a:t>
            </a:r>
            <a:endParaRPr lang="en-US" altLang="ko-KR" sz="1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활용하여 데이터베이스와 연동 및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CRUD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기능 구현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Hibernate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활용한 효율적인 데이터베이스 관리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사용한 기술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Spring Boot, Spring Data JPA, Hibernate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등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UI/UX </a:t>
            </a: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구현 및 동적 웹 페이지 개발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주요 역할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친화적인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UI/UX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구현과 프로젝트 전체 웹 페이지 개발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주요 기능</a:t>
            </a:r>
            <a:endParaRPr lang="en-US" altLang="ko-KR" sz="1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회원가입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제품 추천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화장하기 페이지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반응형 디자인 구현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(Bootstrap)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사용한 기술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HTML, CSS, JavaScript, Bootstrap,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Thymeleaf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6456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AC014-5C6F-C659-609C-5C56E42FD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DEBE5E7-C10E-3E41-FC7D-98BE5391F7FB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F66287C-3116-A509-28C9-139A687BB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5" y="1623713"/>
            <a:ext cx="9145397" cy="413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091FC-E79F-3561-60BB-83C7A670D5DF}"/>
              </a:ext>
            </a:extLst>
          </p:cNvPr>
          <p:cNvSpPr txBox="1"/>
          <p:nvPr/>
        </p:nvSpPr>
        <p:spPr>
          <a:xfrm>
            <a:off x="803275" y="1257016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ERD </a:t>
            </a:r>
            <a:r>
              <a:rPr lang="ko-KR" altLang="en-US" sz="2400" b="1" dirty="0">
                <a:latin typeface="+mj-lt"/>
              </a:rPr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E1356-A0B6-9823-E3A6-F2B58CB490D3}"/>
              </a:ext>
            </a:extLst>
          </p:cNvPr>
          <p:cNvSpPr txBox="1"/>
          <p:nvPr/>
        </p:nvSpPr>
        <p:spPr>
          <a:xfrm>
            <a:off x="765605" y="380821"/>
            <a:ext cx="3855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</a:t>
            </a:r>
            <a:r>
              <a:rPr lang="en-US" altLang="ko-KR" sz="3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BBF7F-D3F6-E191-1AC1-9A237C956AD9}"/>
              </a:ext>
            </a:extLst>
          </p:cNvPr>
          <p:cNvSpPr txBox="1"/>
          <p:nvPr/>
        </p:nvSpPr>
        <p:spPr>
          <a:xfrm>
            <a:off x="8598965" y="5216000"/>
            <a:ext cx="36418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Member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: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 정보 저장</a:t>
            </a:r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Comment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: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댓글 저장</a:t>
            </a:r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Board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: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 글 저장</a:t>
            </a:r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Image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: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 등의 이미지 파일이 링크 저장</a:t>
            </a:r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: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사용자의 화장 정보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색상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투명도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저장</a:t>
            </a:r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Product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: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화장품 정보 저장</a:t>
            </a:r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Product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2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Category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: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화장품 종류를 저장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(makeup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과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product m:n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관계 해결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924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320E3-58EA-EDF7-0457-5D67280C3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2AEEAA-2D9A-A131-96EA-86E4BF3615F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F32628-BD09-53FC-B200-12EB75CE45CE}"/>
              </a:ext>
            </a:extLst>
          </p:cNvPr>
          <p:cNvSpPr txBox="1"/>
          <p:nvPr/>
        </p:nvSpPr>
        <p:spPr>
          <a:xfrm>
            <a:off x="803275" y="1257016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메이크업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2E9BC3-97B2-3C9F-B622-4668FDE2AE5E}"/>
              </a:ext>
            </a:extLst>
          </p:cNvPr>
          <p:cNvSpPr txBox="1"/>
          <p:nvPr/>
        </p:nvSpPr>
        <p:spPr>
          <a:xfrm>
            <a:off x="777642" y="1844675"/>
            <a:ext cx="3924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카메라에 연결된 사용자 얼굴에 화장품 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8AC418-EFF5-8923-D14A-F7E966BE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5" y="2641600"/>
            <a:ext cx="3277246" cy="2725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971546-5549-50B9-A633-D4DA3B21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62" y="2641600"/>
            <a:ext cx="3893293" cy="2725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1E512F-B29E-172E-4028-D8EC7CB19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816" y="2641600"/>
            <a:ext cx="3256633" cy="272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75DBDA-7265-4605-7904-C2650C32AFC6}"/>
              </a:ext>
            </a:extLst>
          </p:cNvPr>
          <p:cNvSpPr txBox="1"/>
          <p:nvPr/>
        </p:nvSpPr>
        <p:spPr>
          <a:xfrm>
            <a:off x="253356" y="5444067"/>
            <a:ext cx="332948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카메라 연결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사용자의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웹캠과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연결하여 실시간으로 얼굴을 인식합니다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784F7-8AFA-74F8-C314-97A101AD5E93}"/>
              </a:ext>
            </a:extLst>
          </p:cNvPr>
          <p:cNvSpPr txBox="1"/>
          <p:nvPr/>
        </p:nvSpPr>
        <p:spPr>
          <a:xfrm>
            <a:off x="4078112" y="5444066"/>
            <a:ext cx="3507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화장하기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베이스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컬러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투명도를 조정하여 원하는 메이크업을 적용합니다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499B5-5AE0-EB96-C9C6-285DC075EAB9}"/>
              </a:ext>
            </a:extLst>
          </p:cNvPr>
          <p:cNvSpPr txBox="1"/>
          <p:nvPr/>
        </p:nvSpPr>
        <p:spPr>
          <a:xfrm>
            <a:off x="8528816" y="5444065"/>
            <a:ext cx="3256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저장하기 및 불러오기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적용된 메이크업 설정을 저장하고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나중에 다시 불러옵니다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52702F-9890-9CD6-D983-8B2032F0AEF4}"/>
              </a:ext>
            </a:extLst>
          </p:cNvPr>
          <p:cNvSpPr txBox="1"/>
          <p:nvPr/>
        </p:nvSpPr>
        <p:spPr>
          <a:xfrm>
            <a:off x="765606" y="380821"/>
            <a:ext cx="3855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</a:t>
            </a:r>
            <a:r>
              <a:rPr lang="en-US" altLang="ko-KR" sz="3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478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BD5DE-AE62-F7C6-67B9-1D663E310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5A20B3B-4200-0100-C060-7D1CEF5D402A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A4EE597-F1CE-EF8C-190B-D76E8EF3CAF0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437328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7AA74C-FFA5-D123-6404-1446B1407CAE}"/>
              </a:ext>
            </a:extLst>
          </p:cNvPr>
          <p:cNvSpPr txBox="1"/>
          <p:nvPr/>
        </p:nvSpPr>
        <p:spPr>
          <a:xfrm>
            <a:off x="803275" y="3710434"/>
            <a:ext cx="454510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결과</a:t>
            </a:r>
            <a:r>
              <a:rPr lang="ko-KR" altLang="en-US" sz="1400" b="1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사용자가 다양한 화장품을 적용한 모습을 실시간으로 확인할 수 있는 시스템을 구현하여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여러 화장품을 적용한 사용자의 얼굴을 실시간으로 출력하는 웹 페이지를 성공적으로 구현했습니다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개선 사항 </a:t>
            </a:r>
            <a:endParaRPr lang="en-US" altLang="ko-KR" sz="1400" b="1" dirty="0">
              <a:effectLst/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Python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은 무한 반복문을 사용하여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영상 처리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수행하는 과정에서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속도 저하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문제가 발생하고 있습니다</a:t>
            </a:r>
            <a:r>
              <a:rPr lang="en-US" altLang="ko-KR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해결하기 위해</a:t>
            </a:r>
            <a:r>
              <a:rPr lang="en-US" altLang="ko-KR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향후 </a:t>
            </a:r>
            <a:r>
              <a:rPr lang="en-US" altLang="ko-KR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C++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코드를 전환하여 더 효율적인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메모리 관리와 빠른 실행 속도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통해 성능을 개선할 계획입니다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F7003A-EFF3-1476-8D08-F01D2FB09762}"/>
              </a:ext>
            </a:extLst>
          </p:cNvPr>
          <p:cNvSpPr txBox="1"/>
          <p:nvPr/>
        </p:nvSpPr>
        <p:spPr>
          <a:xfrm>
            <a:off x="6462996" y="140685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배운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05DCB-D559-8354-E0E0-4C9662EA2962}"/>
              </a:ext>
            </a:extLst>
          </p:cNvPr>
          <p:cNvCxnSpPr>
            <a:cxnSpLocks/>
          </p:cNvCxnSpPr>
          <p:nvPr/>
        </p:nvCxnSpPr>
        <p:spPr>
          <a:xfrm>
            <a:off x="6537079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1E0753B-A406-2564-1C1F-A2E610EE5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210" y="2063883"/>
            <a:ext cx="1909800" cy="14273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053D22-890B-DED1-1CDC-5F3CB5472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754" y="2063883"/>
            <a:ext cx="1888164" cy="14273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9AEF1A-9319-D787-419C-0E24A0F4AA12}"/>
              </a:ext>
            </a:extLst>
          </p:cNvPr>
          <p:cNvSpPr txBox="1"/>
          <p:nvPr/>
        </p:nvSpPr>
        <p:spPr>
          <a:xfrm>
            <a:off x="6537078" y="1900707"/>
            <a:ext cx="545172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기술적인 </a:t>
            </a:r>
            <a:r>
              <a:rPr lang="ko-KR" altLang="en-US" sz="14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배운점</a:t>
            </a:r>
            <a:endParaRPr lang="en-US" altLang="ko-KR" sz="14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400" dirty="0" err="1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FastAPI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활용하여 웹 서버를 구축하는 과정에서 웹 애플리케이션의 서버 사이드 개발에 대한 이해를 깊게 할 수 있었습니다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특히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 간 데이터 연동 및 </a:t>
            </a:r>
            <a:r>
              <a:rPr lang="en-US" altLang="ko-KR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API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대한 중요한 경험을 얻었습니다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해결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FastAPI</a:t>
            </a:r>
            <a:r>
              <a:rPr lang="en-US" altLang="ko-KR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서버가 동기 방식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구현되어 있었기 때문에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 영상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처리에서 지연 시간이 증가하고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리소스가 차단되며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처리 성능이 부족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 문제가 발생했습니다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해결하기 위해 기존 동기 방식의 코드를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비동기 처리 방식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변경하여 성능을 최적화했습니다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협업 및 팀워크 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</a:t>
            </a:r>
            <a:r>
              <a:rPr lang="en-US" altLang="ko-KR" sz="1400" b="1" i="0" dirty="0" err="1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MakeUP</a:t>
            </a:r>
            <a:r>
              <a:rPr lang="en-US" altLang="ko-KR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진행하며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 분담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중요성을 깊이 체감했습니다</a:t>
            </a:r>
            <a:r>
              <a:rPr lang="en-US" altLang="ko-KR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프로젝트에서는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명확한 역할 분담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통해 각자가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 구축</a:t>
            </a:r>
            <a:r>
              <a:rPr lang="en-US" altLang="ko-KR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영상 처리</a:t>
            </a:r>
            <a:r>
              <a:rPr lang="en-US" altLang="ko-KR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 통신 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등 자신의 역할에 집중할 수 있었습니다</a:t>
            </a:r>
            <a:r>
              <a:rPr lang="en-US" altLang="ko-KR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또한</a:t>
            </a:r>
            <a:r>
              <a:rPr lang="en-US" altLang="ko-KR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주기적인 회의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통해 진행 상황을 공유하고 의견을 조율하면서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팀워크가 강화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되었고</a:t>
            </a:r>
            <a:r>
              <a:rPr lang="en-US" altLang="ko-KR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결과적으로 프로젝트의 완성도와 효율성을 크게 높일 수 있었습니다</a:t>
            </a:r>
            <a:r>
              <a:rPr lang="en-US" altLang="ko-KR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706DC-E31A-3724-CAC4-832AEBE4480E}"/>
              </a:ext>
            </a:extLst>
          </p:cNvPr>
          <p:cNvSpPr txBox="1"/>
          <p:nvPr/>
        </p:nvSpPr>
        <p:spPr>
          <a:xfrm>
            <a:off x="765603" y="380821"/>
            <a:ext cx="3855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</a:t>
            </a:r>
            <a:r>
              <a:rPr lang="en-US" altLang="ko-KR" sz="3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F11999-87A9-7675-83FA-39D915012066}"/>
              </a:ext>
            </a:extLst>
          </p:cNvPr>
          <p:cNvSpPr txBox="1"/>
          <p:nvPr/>
        </p:nvSpPr>
        <p:spPr>
          <a:xfrm>
            <a:off x="803275" y="140685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결과 및 기술적 통찰</a:t>
            </a:r>
          </a:p>
        </p:txBody>
      </p:sp>
    </p:spTree>
    <p:extLst>
      <p:ext uri="{BB962C8B-B14F-4D97-AF65-F5344CB8AC3E}">
        <p14:creationId xmlns:p14="http://schemas.microsoft.com/office/powerpoint/2010/main" val="1569588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024FCF4-D5C0-5968-9D16-132380B8DB8D}"/>
              </a:ext>
            </a:extLst>
          </p:cNvPr>
          <p:cNvSpPr/>
          <p:nvPr/>
        </p:nvSpPr>
        <p:spPr>
          <a:xfrm>
            <a:off x="3324229" y="4452683"/>
            <a:ext cx="5854940" cy="23317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02D737-DFA4-925A-6425-7D3BBCA17991}"/>
              </a:ext>
            </a:extLst>
          </p:cNvPr>
          <p:cNvSpPr/>
          <p:nvPr/>
        </p:nvSpPr>
        <p:spPr>
          <a:xfrm>
            <a:off x="5435466" y="4165577"/>
            <a:ext cx="1753259" cy="467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보유 기술 스택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2B2BE-31E3-F189-F854-5B804CBF29B3}"/>
              </a:ext>
            </a:extLst>
          </p:cNvPr>
          <p:cNvSpPr txBox="1"/>
          <p:nvPr/>
        </p:nvSpPr>
        <p:spPr>
          <a:xfrm>
            <a:off x="803274" y="1193121"/>
            <a:ext cx="812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꼼꼼함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과 </a:t>
            </a:r>
            <a:r>
              <a:rPr lang="ko-KR" altLang="en-US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세심함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으로 가치를 더하는 개발자 </a:t>
            </a:r>
            <a:r>
              <a:rPr lang="ko-KR" altLang="en-US" dirty="0" err="1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현호성</a:t>
            </a:r>
            <a:r>
              <a:rPr lang="ko-KR" altLang="en-US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입니다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083082-24C0-E0C4-4D3D-F26D1C4B9511}"/>
              </a:ext>
            </a:extLst>
          </p:cNvPr>
          <p:cNvSpPr txBox="1"/>
          <p:nvPr/>
        </p:nvSpPr>
        <p:spPr>
          <a:xfrm>
            <a:off x="723982" y="227285"/>
            <a:ext cx="3045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Portfolio</a:t>
            </a:r>
            <a:endParaRPr lang="ko-KR" altLang="en-US" sz="48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751F6BE-8186-5E46-EDAA-8CB53180BE2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E83D6D-084D-38FC-9F9F-D774A481FC67}"/>
              </a:ext>
            </a:extLst>
          </p:cNvPr>
          <p:cNvCxnSpPr>
            <a:cxnSpLocks/>
          </p:cNvCxnSpPr>
          <p:nvPr/>
        </p:nvCxnSpPr>
        <p:spPr>
          <a:xfrm>
            <a:off x="9457722" y="1869354"/>
            <a:ext cx="0" cy="4508525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그림 13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9DE90E55-CBC9-98FC-997B-FEB4604C5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852919" y="4707975"/>
            <a:ext cx="447310" cy="448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D7CBAA-3B8F-7B64-5FB8-A4CB2AFF777F}"/>
              </a:ext>
            </a:extLst>
          </p:cNvPr>
          <p:cNvSpPr txBox="1"/>
          <p:nvPr/>
        </p:nvSpPr>
        <p:spPr>
          <a:xfrm>
            <a:off x="1402544" y="4795282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4"/>
              </a:rPr>
              <a:t>깃허브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6" name="그림 15" descr="원, 클립아트이(가) 표시된 사진&#10;&#10;자동 생성된 설명">
            <a:extLst>
              <a:ext uri="{FF2B5EF4-FFF2-40B4-BE49-F238E27FC236}">
                <a16:creationId xmlns:a16="http://schemas.microsoft.com/office/drawing/2014/main" id="{0DF7A8C7-30AD-AB73-ADB5-91924A21C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0" t="810" r="20860" b="-810"/>
          <a:stretch/>
        </p:blipFill>
        <p:spPr>
          <a:xfrm>
            <a:off x="852919" y="5321251"/>
            <a:ext cx="461675" cy="4482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9F079E-5DE1-C613-134C-9DCEA3063A3C}"/>
              </a:ext>
            </a:extLst>
          </p:cNvPr>
          <p:cNvSpPr txBox="1"/>
          <p:nvPr/>
        </p:nvSpPr>
        <p:spPr>
          <a:xfrm flipH="1">
            <a:off x="1381914" y="5400146"/>
            <a:ext cx="110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6"/>
              </a:rPr>
              <a:t>티스토리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9" name="그림 18" descr="클립아트, 만화 영화, 이모티콘, 미소이(가) 표시된 사진&#10;&#10;자동 생성된 설명">
            <a:extLst>
              <a:ext uri="{FF2B5EF4-FFF2-40B4-BE49-F238E27FC236}">
                <a16:creationId xmlns:a16="http://schemas.microsoft.com/office/drawing/2014/main" id="{2D861337-39D2-A89D-D23A-7E94704BC8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12030" r="23225" b="12779"/>
          <a:stretch/>
        </p:blipFill>
        <p:spPr>
          <a:xfrm>
            <a:off x="852919" y="5929264"/>
            <a:ext cx="447308" cy="4486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41561A-57AF-68F7-1DAB-0C5BFA7170C3}"/>
              </a:ext>
            </a:extLst>
          </p:cNvPr>
          <p:cNvSpPr txBox="1"/>
          <p:nvPr/>
        </p:nvSpPr>
        <p:spPr>
          <a:xfrm>
            <a:off x="1402544" y="6008547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8"/>
              </a:rPr>
              <a:t>Discord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9BEC4EF-3E19-A354-6F84-91CBE7559DB1}"/>
              </a:ext>
            </a:extLst>
          </p:cNvPr>
          <p:cNvCxnSpPr>
            <a:cxnSpLocks/>
          </p:cNvCxnSpPr>
          <p:nvPr/>
        </p:nvCxnSpPr>
        <p:spPr>
          <a:xfrm>
            <a:off x="9503443" y="2892669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7CE86B-8BBF-8F77-4D52-AF6051704057}"/>
              </a:ext>
            </a:extLst>
          </p:cNvPr>
          <p:cNvSpPr txBox="1"/>
          <p:nvPr/>
        </p:nvSpPr>
        <p:spPr>
          <a:xfrm>
            <a:off x="9503443" y="1844675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GRADUATION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5307D-5F26-58B9-D585-DDBE1A6A46DA}"/>
              </a:ext>
            </a:extLst>
          </p:cNvPr>
          <p:cNvSpPr txBox="1"/>
          <p:nvPr/>
        </p:nvSpPr>
        <p:spPr>
          <a:xfrm>
            <a:off x="9503443" y="2183229"/>
            <a:ext cx="2688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2018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발곡고등학교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졸업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2018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대진대학교 컴퓨터공학과 입학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대진대학교 컴퓨터공학과 졸업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DDCBF8-D99A-B98F-A873-B9E4801E9081}"/>
              </a:ext>
            </a:extLst>
          </p:cNvPr>
          <p:cNvSpPr txBox="1"/>
          <p:nvPr/>
        </p:nvSpPr>
        <p:spPr>
          <a:xfrm>
            <a:off x="9509242" y="2944620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AWARDS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02CA83-7BD4-B476-F1C4-5889A8E3ADA0}"/>
              </a:ext>
            </a:extLst>
          </p:cNvPr>
          <p:cNvSpPr txBox="1"/>
          <p:nvPr/>
        </p:nvSpPr>
        <p:spPr>
          <a:xfrm>
            <a:off x="9517546" y="328317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2023</a:t>
            </a:r>
            <a:r>
              <a:rPr lang="en-US" altLang="ko-KR" sz="1200" b="1" dirty="0"/>
              <a:t>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벤처아카데미스타트업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우수상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95AC88-1B54-FBBC-B9CB-97B89C55E20D}"/>
              </a:ext>
            </a:extLst>
          </p:cNvPr>
          <p:cNvCxnSpPr>
            <a:cxnSpLocks/>
          </p:cNvCxnSpPr>
          <p:nvPr/>
        </p:nvCxnSpPr>
        <p:spPr>
          <a:xfrm>
            <a:off x="9491655" y="3673678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BE6C5E2-BD27-9EF5-BC7A-897E6372C449}"/>
              </a:ext>
            </a:extLst>
          </p:cNvPr>
          <p:cNvSpPr txBox="1"/>
          <p:nvPr/>
        </p:nvSpPr>
        <p:spPr>
          <a:xfrm>
            <a:off x="9491655" y="3729450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PROJECT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4C604F-584F-1A99-3FE6-1E18951C98F6}"/>
              </a:ext>
            </a:extLst>
          </p:cNvPr>
          <p:cNvSpPr txBox="1"/>
          <p:nvPr/>
        </p:nvSpPr>
        <p:spPr>
          <a:xfrm>
            <a:off x="9503443" y="4064182"/>
            <a:ext cx="1864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2021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겜구판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2022 </a:t>
            </a:r>
            <a:r>
              <a:rPr lang="en-US" altLang="ko-KR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RPCar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2023 </a:t>
            </a:r>
            <a:r>
              <a:rPr lang="en-US" altLang="ko-KR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RLStock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 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</a:t>
            </a:r>
            <a:endParaRPr lang="ko-KR" altLang="en-US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B0AEC-1885-72D2-AC07-8B64450EAC72}"/>
              </a:ext>
            </a:extLst>
          </p:cNvPr>
          <p:cNvSpPr txBox="1"/>
          <p:nvPr/>
        </p:nvSpPr>
        <p:spPr>
          <a:xfrm>
            <a:off x="3802795" y="4616450"/>
            <a:ext cx="54361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Front-End</a:t>
            </a:r>
            <a:r>
              <a:rPr lang="en-US" altLang="ko-KR" sz="1200" b="1" dirty="0"/>
              <a:t>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HTML5, CSS3, </a:t>
            </a:r>
            <a:r>
              <a:rPr lang="en-US" altLang="ko-KR" sz="12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(ES6)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Back-End</a:t>
            </a:r>
            <a:r>
              <a:rPr lang="en-US" altLang="ko-KR" sz="1200" b="1" dirty="0"/>
              <a:t>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Java, Spring, PHP, JPA, </a:t>
            </a:r>
            <a:r>
              <a:rPr lang="en-US" altLang="ko-KR" sz="12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RESTfull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API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데이터베이스</a:t>
            </a:r>
            <a:r>
              <a:rPr lang="ko-KR" altLang="en-US" sz="1200" b="1" dirty="0"/>
              <a:t>       </a:t>
            </a:r>
            <a:r>
              <a:rPr lang="en-US" altLang="ko-KR" sz="1200" b="1" dirty="0"/>
              <a:t>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MySQL, MariaDB</a:t>
            </a:r>
          </a:p>
          <a:p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OS</a:t>
            </a:r>
            <a:r>
              <a:rPr lang="en-US" altLang="ko-KR" sz="1200" b="1" dirty="0"/>
              <a:t>           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Linux(CentOS)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i="0" dirty="0">
                <a:solidFill>
                  <a:srgbClr val="21252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Embedded System    </a:t>
            </a:r>
            <a:r>
              <a:rPr lang="en-US" altLang="ko-KR" sz="1200" i="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Raspberry Pi, Arduino</a:t>
            </a:r>
          </a:p>
          <a:p>
            <a:endParaRPr lang="en-US" altLang="ko-KR" sz="1200" b="1" i="0" dirty="0">
              <a:solidFill>
                <a:srgbClr val="212529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ETC</a:t>
            </a:r>
            <a:r>
              <a:rPr lang="en-US" altLang="ko-KR" sz="1200" b="1" dirty="0"/>
              <a:t>                    </a:t>
            </a:r>
            <a:endParaRPr lang="ko-KR" altLang="en-US" sz="1200" b="1" dirty="0"/>
          </a:p>
        </p:txBody>
      </p:sp>
      <p:pic>
        <p:nvPicPr>
          <p:cNvPr id="63" name="그림 62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5654F7A2-8FAC-D7C8-8449-C681E8433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5190894" y="6392188"/>
            <a:ext cx="307258" cy="307888"/>
          </a:xfrm>
          <a:prstGeom prst="rect">
            <a:avLst/>
          </a:prstGeom>
        </p:spPr>
      </p:pic>
      <p:pic>
        <p:nvPicPr>
          <p:cNvPr id="67" name="그림 66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B4D94329-CC00-6165-D448-4D363552BE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2844" r="6297" b="4480"/>
          <a:stretch/>
        </p:blipFill>
        <p:spPr>
          <a:xfrm>
            <a:off x="5941944" y="6386251"/>
            <a:ext cx="289777" cy="307889"/>
          </a:xfrm>
          <a:prstGeom prst="rect">
            <a:avLst/>
          </a:prstGeom>
        </p:spPr>
      </p:pic>
      <p:pic>
        <p:nvPicPr>
          <p:cNvPr id="56" name="그림 55" descr="그래픽, 로고, 상징, 디자인이(가) 표시된 사진&#10;&#10;자동 생성된 설명">
            <a:extLst>
              <a:ext uri="{FF2B5EF4-FFF2-40B4-BE49-F238E27FC236}">
                <a16:creationId xmlns:a16="http://schemas.microsoft.com/office/drawing/2014/main" id="{D1D1B7E4-5680-5E60-3CB7-4B5481600D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3" t="18403" r="29823" b="20154"/>
          <a:stretch/>
        </p:blipFill>
        <p:spPr>
          <a:xfrm>
            <a:off x="6690694" y="6383973"/>
            <a:ext cx="307258" cy="324556"/>
          </a:xfrm>
          <a:prstGeom prst="rect">
            <a:avLst/>
          </a:prstGeom>
        </p:spPr>
      </p:pic>
      <p:pic>
        <p:nvPicPr>
          <p:cNvPr id="58" name="그림 57" descr="일렉트릭 블루, 상징, 직사각형, 블루이(가) 표시된 사진&#10;&#10;자동 생성된 설명">
            <a:extLst>
              <a:ext uri="{FF2B5EF4-FFF2-40B4-BE49-F238E27FC236}">
                <a16:creationId xmlns:a16="http://schemas.microsoft.com/office/drawing/2014/main" id="{8F2A22C8-429A-CBF5-7871-1FF0495C13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50" y="6396094"/>
            <a:ext cx="304031" cy="304031"/>
          </a:xfrm>
          <a:prstGeom prst="rect">
            <a:avLst/>
          </a:prstGeom>
        </p:spPr>
      </p:pic>
      <p:pic>
        <p:nvPicPr>
          <p:cNvPr id="60" name="그림 59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20CC68AC-0D76-B745-A597-A52E462AA3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997" y="6383973"/>
            <a:ext cx="304031" cy="304031"/>
          </a:xfrm>
          <a:prstGeom prst="rect">
            <a:avLst/>
          </a:prstGeom>
        </p:spPr>
      </p:pic>
      <p:pic>
        <p:nvPicPr>
          <p:cNvPr id="62" name="그림 61" descr="그래픽, 폰트, 로고, 원이(가) 표시된 사진&#10;&#10;자동 생성된 설명">
            <a:extLst>
              <a:ext uri="{FF2B5EF4-FFF2-40B4-BE49-F238E27FC236}">
                <a16:creationId xmlns:a16="http://schemas.microsoft.com/office/drawing/2014/main" id="{677589CA-9300-9654-F6FA-C81A6557A7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6" t="22679" r="34200" b="21673"/>
          <a:stretch/>
        </p:blipFill>
        <p:spPr>
          <a:xfrm>
            <a:off x="7846839" y="6393429"/>
            <a:ext cx="331448" cy="301234"/>
          </a:xfrm>
          <a:prstGeom prst="rect">
            <a:avLst/>
          </a:prstGeom>
        </p:spPr>
      </p:pic>
      <p:pic>
        <p:nvPicPr>
          <p:cNvPr id="43" name="그림 42" descr="클립아트, 아동 미술, 상징, 그래픽이(가) 표시된 사진&#10;&#10;자동 생성된 설명">
            <a:extLst>
              <a:ext uri="{FF2B5EF4-FFF2-40B4-BE49-F238E27FC236}">
                <a16:creationId xmlns:a16="http://schemas.microsoft.com/office/drawing/2014/main" id="{3700BD07-3F99-41A2-FDC6-C067E164CA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t="3072" r="3480" b="3646"/>
          <a:stretch/>
        </p:blipFill>
        <p:spPr>
          <a:xfrm>
            <a:off x="6306267" y="6386251"/>
            <a:ext cx="307894" cy="30841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FFA4B46-07CA-637A-7881-07DAF9761D4D}"/>
              </a:ext>
            </a:extLst>
          </p:cNvPr>
          <p:cNvCxnSpPr>
            <a:cxnSpLocks/>
          </p:cNvCxnSpPr>
          <p:nvPr/>
        </p:nvCxnSpPr>
        <p:spPr>
          <a:xfrm>
            <a:off x="9517546" y="5031948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389FAF-E4F8-E756-CDDB-F17BE3B801D7}"/>
              </a:ext>
            </a:extLst>
          </p:cNvPr>
          <p:cNvSpPr txBox="1"/>
          <p:nvPr/>
        </p:nvSpPr>
        <p:spPr>
          <a:xfrm>
            <a:off x="9505033" y="5073047"/>
            <a:ext cx="188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CERTIFICATION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0DF7C-D11D-68F9-83A5-6BE81A93D698}"/>
              </a:ext>
            </a:extLst>
          </p:cNvPr>
          <p:cNvSpPr txBox="1"/>
          <p:nvPr/>
        </p:nvSpPr>
        <p:spPr>
          <a:xfrm>
            <a:off x="9517546" y="5353979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2024.06</a:t>
            </a:r>
            <a:r>
              <a:rPr lang="en-US" altLang="ko-KR" sz="1200" b="1" dirty="0"/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정보처리기사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2024.09</a:t>
            </a:r>
            <a:r>
              <a:rPr lang="en-US" altLang="ko-KR" sz="1200" b="1" dirty="0"/>
              <a:t> 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SQL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9A89A-4C80-68D3-75FB-15F5B9504DDF}"/>
              </a:ext>
            </a:extLst>
          </p:cNvPr>
          <p:cNvSpPr txBox="1"/>
          <p:nvPr/>
        </p:nvSpPr>
        <p:spPr>
          <a:xfrm>
            <a:off x="3463506" y="1713513"/>
            <a:ext cx="585493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항상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새로운 기술 스택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배우기 위해 노력하며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변화하는 기술 환경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적응하기 위해 노력하고 있습니다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300" b="1" dirty="0">
              <a:solidFill>
                <a:srgbClr val="00B0F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언제나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기반 개발 환경에 깊은 관심을 가지고 있으며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활용한 프로젝트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개발과 학습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지속적으로 이어가고 있습니다</a:t>
            </a: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코드를 작성할 때는 다른 개발자들이 읽기 쉽고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이해하기 편하도록 구조적이고 깔끔한 코드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작성하는 데 집중합니다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협업을 통해 더 나은 결과를 도출하는 개발자가 되기 위해 끊임없이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소통과 팀워크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가치를 실천하고 있습니다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</p:txBody>
      </p:sp>
      <p:pic>
        <p:nvPicPr>
          <p:cNvPr id="12" name="그림 11" descr="의류, 사람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A5FD3830-71E4-1B2F-566F-549A26C968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18" y="1882329"/>
            <a:ext cx="1794933" cy="23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9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AEEEF9-C13A-E7D9-9F53-7F677048F1B5}"/>
              </a:ext>
            </a:extLst>
          </p:cNvPr>
          <p:cNvSpPr txBox="1"/>
          <p:nvPr/>
        </p:nvSpPr>
        <p:spPr>
          <a:xfrm>
            <a:off x="5041865" y="305966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End of Portfolio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97030-7C0B-720D-1345-80B98F381149}"/>
              </a:ext>
            </a:extLst>
          </p:cNvPr>
          <p:cNvSpPr txBox="1"/>
          <p:nvPr/>
        </p:nvSpPr>
        <p:spPr>
          <a:xfrm>
            <a:off x="3597215" y="3654181"/>
            <a:ext cx="4830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지금까지 제 포트폴리오를 읽어 주셔서 진심으로 감사합니다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앞으로도 끊임없이 성장하며 </a:t>
            </a:r>
            <a:endParaRPr lang="en-US" altLang="ko-KR" b="1" i="0" dirty="0">
              <a:solidFill>
                <a:srgbClr val="0D0D0D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 나은 결과를 만들어 나가겠습니다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514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430682-8360-1BCF-C0D9-5B1E33D9A636}"/>
              </a:ext>
            </a:extLst>
          </p:cNvPr>
          <p:cNvSpPr txBox="1"/>
          <p:nvPr/>
        </p:nvSpPr>
        <p:spPr>
          <a:xfrm>
            <a:off x="731182" y="316119"/>
            <a:ext cx="2924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프로젝트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DBA65D8-B4DC-17CA-D8A9-685F1FE40EF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F64E41-60C2-32BF-2F17-CE9E62950F52}"/>
              </a:ext>
            </a:extLst>
          </p:cNvPr>
          <p:cNvCxnSpPr>
            <a:cxnSpLocks/>
          </p:cNvCxnSpPr>
          <p:nvPr/>
        </p:nvCxnSpPr>
        <p:spPr>
          <a:xfrm>
            <a:off x="343430" y="1844675"/>
            <a:ext cx="11362267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B30AA324-A138-AB1B-E13C-E92CE470FF80}"/>
              </a:ext>
            </a:extLst>
          </p:cNvPr>
          <p:cNvSpPr/>
          <p:nvPr/>
        </p:nvSpPr>
        <p:spPr>
          <a:xfrm>
            <a:off x="1466692" y="1797763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B7212B4-18A9-104F-0B0E-B3D32B5E6744}"/>
              </a:ext>
            </a:extLst>
          </p:cNvPr>
          <p:cNvSpPr/>
          <p:nvPr/>
        </p:nvSpPr>
        <p:spPr>
          <a:xfrm>
            <a:off x="4589377" y="1807527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C83FC3B-0B6A-DB22-CA8C-751F5435C0AE}"/>
              </a:ext>
            </a:extLst>
          </p:cNvPr>
          <p:cNvSpPr/>
          <p:nvPr/>
        </p:nvSpPr>
        <p:spPr>
          <a:xfrm>
            <a:off x="7602657" y="1813147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DF70BB-FFFF-4609-4E54-735436BFB387}"/>
              </a:ext>
            </a:extLst>
          </p:cNvPr>
          <p:cNvSpPr/>
          <p:nvPr/>
        </p:nvSpPr>
        <p:spPr>
          <a:xfrm>
            <a:off x="10566234" y="1797763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9FC42-B74B-BCEE-F607-5E53A29B1441}"/>
              </a:ext>
            </a:extLst>
          </p:cNvPr>
          <p:cNvSpPr txBox="1"/>
          <p:nvPr/>
        </p:nvSpPr>
        <p:spPr>
          <a:xfrm>
            <a:off x="926745" y="2078516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개인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6BDB2-3B07-FD4C-558F-80285E62A19C}"/>
              </a:ext>
            </a:extLst>
          </p:cNvPr>
          <p:cNvSpPr txBox="1"/>
          <p:nvPr/>
        </p:nvSpPr>
        <p:spPr>
          <a:xfrm>
            <a:off x="320669" y="4962965"/>
            <a:ext cx="26690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HTML5, CSS, JavaScript, PHP, MySQL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사용해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게임 거래 웹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플랫폼의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 관리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거래 기록 저장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등 다양한 기능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2A91E-3DAB-8B3E-057C-BDF48D956FCB}"/>
              </a:ext>
            </a:extLst>
          </p:cNvPr>
          <p:cNvSpPr txBox="1"/>
          <p:nvPr/>
        </p:nvSpPr>
        <p:spPr>
          <a:xfrm>
            <a:off x="564898" y="4214284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프론트엔드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&amp; </a:t>
            </a:r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백엔드</a:t>
            </a:r>
            <a:endParaRPr lang="ko-KR" altLang="en-US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99830-59AA-7037-5B45-8B9BBB446DDD}"/>
              </a:ext>
            </a:extLst>
          </p:cNvPr>
          <p:cNvSpPr txBox="1"/>
          <p:nvPr/>
        </p:nvSpPr>
        <p:spPr>
          <a:xfrm>
            <a:off x="4276379" y="3690666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RPCar</a:t>
            </a:r>
            <a:endParaRPr lang="en-US" altLang="ko-KR" b="1" i="0" dirty="0">
              <a:solidFill>
                <a:srgbClr val="010409"/>
              </a:solidFill>
              <a:effectLst/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A6F25-C199-C33B-35BE-5FDD24C2736E}"/>
              </a:ext>
            </a:extLst>
          </p:cNvPr>
          <p:cNvSpPr txBox="1"/>
          <p:nvPr/>
        </p:nvSpPr>
        <p:spPr>
          <a:xfrm>
            <a:off x="1098827" y="364450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겜구판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2C3F0-A3AB-6B75-448B-929DF7658466}"/>
              </a:ext>
            </a:extLst>
          </p:cNvPr>
          <p:cNvSpPr txBox="1"/>
          <p:nvPr/>
        </p:nvSpPr>
        <p:spPr>
          <a:xfrm>
            <a:off x="3958181" y="4207375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임베디드 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CBEB9A-F177-AD2F-E64F-0AFFEFE07D6C}"/>
              </a:ext>
            </a:extLst>
          </p:cNvPr>
          <p:cNvSpPr txBox="1"/>
          <p:nvPr/>
        </p:nvSpPr>
        <p:spPr>
          <a:xfrm>
            <a:off x="3709359" y="4963811"/>
            <a:ext cx="2091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초음파 센서를 활용한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 장애물 </a:t>
            </a:r>
            <a:endParaRPr lang="en-US" altLang="ko-KR" sz="14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탐지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및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 회피 </a:t>
            </a:r>
            <a:endParaRPr lang="en-US" altLang="ko-KR" sz="14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E19B3-67C5-D6E2-0118-4EB174EEA4DC}"/>
              </a:ext>
            </a:extLst>
          </p:cNvPr>
          <p:cNvSpPr txBox="1"/>
          <p:nvPr/>
        </p:nvSpPr>
        <p:spPr>
          <a:xfrm>
            <a:off x="4152148" y="2063585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AB91FA-11F2-6EC1-BD94-561D54B66122}"/>
              </a:ext>
            </a:extLst>
          </p:cNvPr>
          <p:cNvSpPr txBox="1"/>
          <p:nvPr/>
        </p:nvSpPr>
        <p:spPr>
          <a:xfrm>
            <a:off x="7110285" y="369410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548A7-CFE7-A605-9F72-856C3E0A199A}"/>
              </a:ext>
            </a:extLst>
          </p:cNvPr>
          <p:cNvSpPr txBox="1"/>
          <p:nvPr/>
        </p:nvSpPr>
        <p:spPr>
          <a:xfrm>
            <a:off x="7234064" y="421428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인공지능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BB9438-B182-024A-BC9C-FD8B3ECAC272}"/>
              </a:ext>
            </a:extLst>
          </p:cNvPr>
          <p:cNvSpPr txBox="1"/>
          <p:nvPr/>
        </p:nvSpPr>
        <p:spPr>
          <a:xfrm>
            <a:off x="6738916" y="4955191"/>
            <a:ext cx="2091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주식의 매수 및 매도 결정을 돕는 모델을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67E1DB-D239-C41B-B5D9-3F1029B0EB67}"/>
              </a:ext>
            </a:extLst>
          </p:cNvPr>
          <p:cNvSpPr txBox="1"/>
          <p:nvPr/>
        </p:nvSpPr>
        <p:spPr>
          <a:xfrm>
            <a:off x="7095886" y="2057567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B6E1E8-27AB-D1E0-E26A-6FC0474D101E}"/>
              </a:ext>
            </a:extLst>
          </p:cNvPr>
          <p:cNvSpPr txBox="1"/>
          <p:nvPr/>
        </p:nvSpPr>
        <p:spPr>
          <a:xfrm>
            <a:off x="9695974" y="3689033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</a:t>
            </a:r>
            <a:r>
              <a:rPr lang="en-US" altLang="ko-KR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C4EDF-F79D-546A-AA45-A24376A34531}"/>
              </a:ext>
            </a:extLst>
          </p:cNvPr>
          <p:cNvSpPr txBox="1"/>
          <p:nvPr/>
        </p:nvSpPr>
        <p:spPr>
          <a:xfrm>
            <a:off x="9701622" y="4214284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프론트앤드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&amp;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백엔드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313C2-F48F-6665-B2B6-3022CC98B700}"/>
              </a:ext>
            </a:extLst>
          </p:cNvPr>
          <p:cNvSpPr txBox="1"/>
          <p:nvPr/>
        </p:nvSpPr>
        <p:spPr>
          <a:xfrm>
            <a:off x="9695973" y="4955191"/>
            <a:ext cx="2248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사용자의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얼굴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카메라로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인식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화장 효과를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실시간으로 적용하여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보여주는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웹 서버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구현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998B-AD64-E3DB-2E67-0336407D5FEE}"/>
              </a:ext>
            </a:extLst>
          </p:cNvPr>
          <p:cNvSpPr txBox="1"/>
          <p:nvPr/>
        </p:nvSpPr>
        <p:spPr>
          <a:xfrm>
            <a:off x="10059477" y="2079819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27" name="그림 26" descr="클립아트, 그림, 스케치, 창의성이(가) 표시된 사진&#10;&#10;자동 생성된 설명">
            <a:extLst>
              <a:ext uri="{FF2B5EF4-FFF2-40B4-BE49-F238E27FC236}">
                <a16:creationId xmlns:a16="http://schemas.microsoft.com/office/drawing/2014/main" id="{C1F2185A-867D-B6AD-5270-E806BCD1F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853" y="2556301"/>
            <a:ext cx="732367" cy="92278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8F7CE69-B512-AC21-4C23-20453A5C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76" t="8884" r="7379" b="5357"/>
          <a:stretch/>
        </p:blipFill>
        <p:spPr>
          <a:xfrm>
            <a:off x="7234064" y="2555124"/>
            <a:ext cx="929422" cy="9251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B2558A5-8C65-39FF-F21F-490087BCF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55" y="2534644"/>
            <a:ext cx="1157706" cy="94136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FA9A8A5-8B84-B863-5A73-0BE71742F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30" y="2722756"/>
            <a:ext cx="2447012" cy="753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7C696C-352D-38BF-1BFA-123E2200C71E}"/>
              </a:ext>
            </a:extLst>
          </p:cNvPr>
          <p:cNvSpPr txBox="1"/>
          <p:nvPr/>
        </p:nvSpPr>
        <p:spPr>
          <a:xfrm>
            <a:off x="482507" y="1448442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2021.05~2021.06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0E2EA-6C4E-DD61-7F98-991E1788A1EA}"/>
              </a:ext>
            </a:extLst>
          </p:cNvPr>
          <p:cNvSpPr txBox="1"/>
          <p:nvPr/>
        </p:nvSpPr>
        <p:spPr>
          <a:xfrm>
            <a:off x="3620496" y="1448442"/>
            <a:ext cx="2044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2022.10~2022.12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9FD6F7-EE82-D84A-8539-67F477689C27}"/>
              </a:ext>
            </a:extLst>
          </p:cNvPr>
          <p:cNvSpPr txBox="1"/>
          <p:nvPr/>
        </p:nvSpPr>
        <p:spPr>
          <a:xfrm>
            <a:off x="6589750" y="1448442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2023.08~2023.12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83D10-8E7A-6B52-62C6-F8B490CC393F}"/>
              </a:ext>
            </a:extLst>
          </p:cNvPr>
          <p:cNvSpPr txBox="1"/>
          <p:nvPr/>
        </p:nvSpPr>
        <p:spPr>
          <a:xfrm>
            <a:off x="9552525" y="1436660"/>
            <a:ext cx="2106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2024.09~2024.12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27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A794E-3382-AF05-35A6-8ECAEC6621FE}"/>
              </a:ext>
            </a:extLst>
          </p:cNvPr>
          <p:cNvSpPr txBox="1"/>
          <p:nvPr/>
        </p:nvSpPr>
        <p:spPr>
          <a:xfrm>
            <a:off x="814882" y="1169395"/>
            <a:ext cx="306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단계별 성장 과정과 목표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58558D2-7760-8172-A3B2-4019DC9AAE9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3105788-81E2-6582-33D9-6B3F4393C4DD}"/>
              </a:ext>
            </a:extLst>
          </p:cNvPr>
          <p:cNvSpPr txBox="1"/>
          <p:nvPr/>
        </p:nvSpPr>
        <p:spPr>
          <a:xfrm>
            <a:off x="731182" y="316119"/>
            <a:ext cx="5229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개발자로서의</a:t>
            </a:r>
            <a:r>
              <a:rPr lang="ko-KR" altLang="en-US" sz="3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성장 로드맵</a:t>
            </a:r>
            <a:endParaRPr lang="ko-KR" altLang="en-US" sz="3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5F3A8C-8E26-F7B5-889B-09DFA0A8E142}"/>
              </a:ext>
            </a:extLst>
          </p:cNvPr>
          <p:cNvSpPr txBox="1"/>
          <p:nvPr/>
        </p:nvSpPr>
        <p:spPr>
          <a:xfrm>
            <a:off x="-1967" y="4619441"/>
            <a:ext cx="2908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출발점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7DD44B-2E29-66E6-30DA-2D2B3FD795D1}"/>
              </a:ext>
            </a:extLst>
          </p:cNvPr>
          <p:cNvSpPr txBox="1"/>
          <p:nvPr/>
        </p:nvSpPr>
        <p:spPr>
          <a:xfrm>
            <a:off x="3525328" y="3469230"/>
            <a:ext cx="242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성장 단계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F18552-2968-31FC-C0C9-641E4CB5848F}"/>
              </a:ext>
            </a:extLst>
          </p:cNvPr>
          <p:cNvSpPr txBox="1"/>
          <p:nvPr/>
        </p:nvSpPr>
        <p:spPr>
          <a:xfrm>
            <a:off x="6534769" y="2462913"/>
            <a:ext cx="2448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실전 경험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91BFA3-3DB7-19CF-F4DB-AA701C61AECC}"/>
              </a:ext>
            </a:extLst>
          </p:cNvPr>
          <p:cNvSpPr txBox="1"/>
          <p:nvPr/>
        </p:nvSpPr>
        <p:spPr>
          <a:xfrm>
            <a:off x="9621329" y="1374419"/>
            <a:ext cx="2570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성장 비전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EA1C33-DEDE-4BEB-AFC9-8C718408A554}"/>
              </a:ext>
            </a:extLst>
          </p:cNvPr>
          <p:cNvSpPr txBox="1"/>
          <p:nvPr/>
        </p:nvSpPr>
        <p:spPr>
          <a:xfrm>
            <a:off x="6288238" y="3155709"/>
            <a:ext cx="28293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A2C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 기반 주식 가격 예측 및 거래 결정 시스템 개발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시계열 데이터 분석 및  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</a:t>
            </a:r>
            <a:r>
              <a:rPr lang="en-US" altLang="ko-KR" sz="14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기반의 화장 시뮬레이션 웹 서버   구현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FastAPI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간의 서버 통신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데이터베이스 설계 및    구축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054FCC-0442-0957-0A88-A633D05A1BCF}"/>
              </a:ext>
            </a:extLst>
          </p:cNvPr>
          <p:cNvSpPr txBox="1"/>
          <p:nvPr/>
        </p:nvSpPr>
        <p:spPr>
          <a:xfrm>
            <a:off x="3227797" y="4251488"/>
            <a:ext cx="292595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2018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C/C++, Python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2021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Java, HTML, CSS,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자료구조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2022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Android,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인공지능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운영체제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2023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Database, Linux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Spring Boot,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FastAPI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F25A8A-34AA-5497-3898-EF95843DCF3D}"/>
              </a:ext>
            </a:extLst>
          </p:cNvPr>
          <p:cNvSpPr txBox="1"/>
          <p:nvPr/>
        </p:nvSpPr>
        <p:spPr>
          <a:xfrm>
            <a:off x="9317776" y="2115013"/>
            <a:ext cx="28742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웹 </a:t>
            </a:r>
            <a:r>
              <a:rPr lang="ko-KR" altLang="en-US" sz="14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백엔드</a:t>
            </a: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전문가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안정적이고 확장 가능한 서버 구축에 강점을 가진 개발자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대규모 트래픽을 처리할 수 있는 역량 보유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AI </a:t>
            </a: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전문가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분석 및 예측 모델 개발 역량을 갖추고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실제 산업에 적용 가능한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솔루션을 제공하는 전문가로 성장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6073DE-0A6E-F9BC-45A5-74A7D2396851}"/>
              </a:ext>
            </a:extLst>
          </p:cNvPr>
          <p:cNvSpPr txBox="1"/>
          <p:nvPr/>
        </p:nvSpPr>
        <p:spPr>
          <a:xfrm>
            <a:off x="-1967" y="5382528"/>
            <a:ext cx="29259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중학교 시절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첫 웹 페이지를 만들며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프로그래밍의 매력을 느끼게 되었습니다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41D999-A892-A34B-552B-FEA77E9C35EF}"/>
              </a:ext>
            </a:extLst>
          </p:cNvPr>
          <p:cNvSpPr/>
          <p:nvPr/>
        </p:nvSpPr>
        <p:spPr>
          <a:xfrm>
            <a:off x="1" y="5081106"/>
            <a:ext cx="2908434" cy="3077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수동 입력 22">
            <a:extLst>
              <a:ext uri="{FF2B5EF4-FFF2-40B4-BE49-F238E27FC236}">
                <a16:creationId xmlns:a16="http://schemas.microsoft.com/office/drawing/2014/main" id="{89DC35CE-9551-F5AD-08BB-A4C45331B802}"/>
              </a:ext>
            </a:extLst>
          </p:cNvPr>
          <p:cNvSpPr/>
          <p:nvPr/>
        </p:nvSpPr>
        <p:spPr>
          <a:xfrm rot="10800000">
            <a:off x="2910404" y="4251488"/>
            <a:ext cx="340796" cy="1137391"/>
          </a:xfrm>
          <a:prstGeom prst="flowChartManualInpu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수동 입력 24">
            <a:extLst>
              <a:ext uri="{FF2B5EF4-FFF2-40B4-BE49-F238E27FC236}">
                <a16:creationId xmlns:a16="http://schemas.microsoft.com/office/drawing/2014/main" id="{B5DE6905-4391-99A7-1745-3F7F1F6A1595}"/>
              </a:ext>
            </a:extLst>
          </p:cNvPr>
          <p:cNvSpPr/>
          <p:nvPr/>
        </p:nvSpPr>
        <p:spPr>
          <a:xfrm rot="16200000" flipH="1">
            <a:off x="4275124" y="2572260"/>
            <a:ext cx="307777" cy="3050682"/>
          </a:xfrm>
          <a:prstGeom prst="flowChartManualInp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수동 입력 25">
            <a:extLst>
              <a:ext uri="{FF2B5EF4-FFF2-40B4-BE49-F238E27FC236}">
                <a16:creationId xmlns:a16="http://schemas.microsoft.com/office/drawing/2014/main" id="{7BC68D5D-D5AC-6C5B-DB59-0174BE426FCD}"/>
              </a:ext>
            </a:extLst>
          </p:cNvPr>
          <p:cNvSpPr/>
          <p:nvPr/>
        </p:nvSpPr>
        <p:spPr>
          <a:xfrm rot="10800000">
            <a:off x="5953529" y="3155709"/>
            <a:ext cx="334710" cy="1095779"/>
          </a:xfrm>
          <a:prstGeom prst="flowChartManualInpu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수동 입력 26">
            <a:extLst>
              <a:ext uri="{FF2B5EF4-FFF2-40B4-BE49-F238E27FC236}">
                <a16:creationId xmlns:a16="http://schemas.microsoft.com/office/drawing/2014/main" id="{90230289-296B-24CC-2E7B-FD7D0805AAC8}"/>
              </a:ext>
            </a:extLst>
          </p:cNvPr>
          <p:cNvSpPr/>
          <p:nvPr/>
        </p:nvSpPr>
        <p:spPr>
          <a:xfrm rot="16200000" flipH="1">
            <a:off x="7354256" y="1526897"/>
            <a:ext cx="228086" cy="3029540"/>
          </a:xfrm>
          <a:prstGeom prst="flowChartManualInp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수동 입력 27">
            <a:extLst>
              <a:ext uri="{FF2B5EF4-FFF2-40B4-BE49-F238E27FC236}">
                <a16:creationId xmlns:a16="http://schemas.microsoft.com/office/drawing/2014/main" id="{94052D4D-720F-7878-071D-BE5C5F5E6441}"/>
              </a:ext>
            </a:extLst>
          </p:cNvPr>
          <p:cNvSpPr/>
          <p:nvPr/>
        </p:nvSpPr>
        <p:spPr>
          <a:xfrm rot="10800000">
            <a:off x="8983067" y="2105358"/>
            <a:ext cx="334710" cy="1053397"/>
          </a:xfrm>
          <a:prstGeom prst="flowChartManualInpu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수동 입력 28">
            <a:extLst>
              <a:ext uri="{FF2B5EF4-FFF2-40B4-BE49-F238E27FC236}">
                <a16:creationId xmlns:a16="http://schemas.microsoft.com/office/drawing/2014/main" id="{DA9294FD-67F5-1005-809D-7FAD2525C9AC}"/>
              </a:ext>
            </a:extLst>
          </p:cNvPr>
          <p:cNvSpPr/>
          <p:nvPr/>
        </p:nvSpPr>
        <p:spPr>
          <a:xfrm rot="16200000" flipH="1">
            <a:off x="10460675" y="374034"/>
            <a:ext cx="269274" cy="3193375"/>
          </a:xfrm>
          <a:prstGeom prst="flowChartManualInp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607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6A88E-2D81-185A-7F87-6310E81E1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AE86AA-9313-3EBE-1312-A0DD4262738A}"/>
              </a:ext>
            </a:extLst>
          </p:cNvPr>
          <p:cNvSpPr txBox="1"/>
          <p:nvPr/>
        </p:nvSpPr>
        <p:spPr>
          <a:xfrm>
            <a:off x="839788" y="1392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ECE14C-284A-D090-B886-A2F532481322}"/>
              </a:ext>
            </a:extLst>
          </p:cNvPr>
          <p:cNvSpPr txBox="1"/>
          <p:nvPr/>
        </p:nvSpPr>
        <p:spPr>
          <a:xfrm>
            <a:off x="834341" y="1981391"/>
            <a:ext cx="3921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 학습 알고리즘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 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시장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데이터를 분석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사용자의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 거래 결정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지원하는 프로그램을 개발했습니다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신뢰도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높은 주식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예측 서비스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제공합니다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4E089-C187-B441-0568-6E4028D8D255}"/>
              </a:ext>
            </a:extLst>
          </p:cNvPr>
          <p:cNvSpPr txBox="1"/>
          <p:nvPr/>
        </p:nvSpPr>
        <p:spPr>
          <a:xfrm>
            <a:off x="866827" y="336641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기간 </a:t>
            </a:r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/ </a:t>
            </a:r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4C5197-5913-2B61-066B-23CF0A0BB2D9}"/>
              </a:ext>
            </a:extLst>
          </p:cNvPr>
          <p:cNvSpPr txBox="1"/>
          <p:nvPr/>
        </p:nvSpPr>
        <p:spPr>
          <a:xfrm>
            <a:off x="866827" y="3881389"/>
            <a:ext cx="28793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기간</a:t>
            </a:r>
            <a:r>
              <a:rPr lang="ko-KR" altLang="en-US" sz="1400" b="1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 </a:t>
            </a:r>
            <a:r>
              <a:rPr lang="en-US" altLang="ko-KR" sz="1400" b="0" i="0" dirty="0">
                <a:solidFill>
                  <a:srgbClr val="01040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2023.08~2023.12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팀장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김기호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조원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정우창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현호성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  <a:endParaRPr lang="en-US" altLang="ko-KR" sz="14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및 차트 분석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 및 자료 수집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학습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FA8BA22-713A-24F6-5156-D53FAC4488B0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21B714A-2653-34F6-1B12-FFDAAA14BF85}"/>
              </a:ext>
            </a:extLst>
          </p:cNvPr>
          <p:cNvCxnSpPr>
            <a:cxnSpLocks/>
          </p:cNvCxnSpPr>
          <p:nvPr/>
        </p:nvCxnSpPr>
        <p:spPr>
          <a:xfrm>
            <a:off x="803275" y="1829940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877976-CE9C-BFA6-7DEC-8979D8A87EC4}"/>
              </a:ext>
            </a:extLst>
          </p:cNvPr>
          <p:cNvCxnSpPr>
            <a:cxnSpLocks/>
          </p:cNvCxnSpPr>
          <p:nvPr/>
        </p:nvCxnSpPr>
        <p:spPr>
          <a:xfrm>
            <a:off x="777642" y="3797786"/>
            <a:ext cx="4014491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256345-2E69-B4B4-D66B-E39A9A5CEEE6}"/>
              </a:ext>
            </a:extLst>
          </p:cNvPr>
          <p:cNvCxnSpPr>
            <a:cxnSpLocks/>
          </p:cNvCxnSpPr>
          <p:nvPr/>
        </p:nvCxnSpPr>
        <p:spPr>
          <a:xfrm>
            <a:off x="6024397" y="1793988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F9FE89-CA5B-A531-9568-44D7B5DFCD22}"/>
              </a:ext>
            </a:extLst>
          </p:cNvPr>
          <p:cNvSpPr txBox="1"/>
          <p:nvPr/>
        </p:nvSpPr>
        <p:spPr>
          <a:xfrm>
            <a:off x="6024397" y="13561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목적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E02FC-3A06-3CD9-A64A-7F88EA28D9CA}"/>
              </a:ext>
            </a:extLst>
          </p:cNvPr>
          <p:cNvSpPr txBox="1"/>
          <p:nvPr/>
        </p:nvSpPr>
        <p:spPr>
          <a:xfrm>
            <a:off x="5691886" y="4225579"/>
            <a:ext cx="64307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목표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 학습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 원자재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가격을 예측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기반으로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매수 및 매도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결정을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자동화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하는 시스템을 구축합니다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사용자들이 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신뢰성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있는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투자 결정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내릴 수 있도록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지원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하는 것을 목표로 합니다</a:t>
            </a:r>
            <a:r>
              <a:rPr lang="en-US" altLang="ko-KR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상황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b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 투자자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들은 시장의 불확실성과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정보 부족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인해 올바른 투자 결정을 내리기 어려워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손실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보는 경우가 많습니다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해결 방안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 학습 모델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 시장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데이터를 분석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실시간으로 투자 전략을 제안하여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손실을 최소화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초보 투자자들이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신뢰할 수 있는 정보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기반한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올바른 투자 결정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내릴 수 있도록 </a:t>
            </a:r>
            <a:r>
              <a:rPr lang="ko-KR" altLang="en-US" sz="1400" b="0" i="0" dirty="0" err="1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돕습니다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9DEA92B-BFC4-C869-CBDF-780FAD2F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6157"/>
            <a:ext cx="1963918" cy="201832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24181E-E109-7EF1-0D44-8FEF2F3F1794}"/>
              </a:ext>
            </a:extLst>
          </p:cNvPr>
          <p:cNvSpPr/>
          <p:nvPr/>
        </p:nvSpPr>
        <p:spPr>
          <a:xfrm>
            <a:off x="6053121" y="1856979"/>
            <a:ext cx="2083666" cy="21276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CCA8D-1490-33B0-982C-8EB7B5BA54D0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EE66AD-A1D6-D195-759F-52C053651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388" y="1881499"/>
            <a:ext cx="3050271" cy="20118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FD93-D910-5AC0-5A11-737030591FC8}"/>
              </a:ext>
            </a:extLst>
          </p:cNvPr>
          <p:cNvSpPr/>
          <p:nvPr/>
        </p:nvSpPr>
        <p:spPr>
          <a:xfrm>
            <a:off x="8205158" y="1856979"/>
            <a:ext cx="3050271" cy="21276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9260D6-B2CB-30AA-2728-892AE1E7CAF7}"/>
              </a:ext>
            </a:extLst>
          </p:cNvPr>
          <p:cNvSpPr txBox="1"/>
          <p:nvPr/>
        </p:nvSpPr>
        <p:spPr>
          <a:xfrm>
            <a:off x="8136787" y="3994477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수익률 그래프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D0241-0AB6-9A96-3FD8-A4385F17A1B4}"/>
              </a:ext>
            </a:extLst>
          </p:cNvPr>
          <p:cNvSpPr txBox="1"/>
          <p:nvPr/>
        </p:nvSpPr>
        <p:spPr>
          <a:xfrm>
            <a:off x="6019131" y="3975155"/>
            <a:ext cx="1282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 예측 서비스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343C1A-8BA2-8B2E-215B-80DC258F2AC8}"/>
              </a:ext>
            </a:extLst>
          </p:cNvPr>
          <p:cNvSpPr txBox="1"/>
          <p:nvPr/>
        </p:nvSpPr>
        <p:spPr>
          <a:xfrm>
            <a:off x="3042991" y="636069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주가 예측 시스템</a:t>
            </a:r>
          </a:p>
        </p:txBody>
      </p:sp>
    </p:spTree>
    <p:extLst>
      <p:ext uri="{BB962C8B-B14F-4D97-AF65-F5344CB8AC3E}">
        <p14:creationId xmlns:p14="http://schemas.microsoft.com/office/powerpoint/2010/main" val="408390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5025E-6643-8F36-5311-9A4537EF8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C065B32-055C-F481-1862-14CDED468F06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0F1EE6-69B2-D885-C4E7-A0533FEBF881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DA24F3-6B2A-CB61-B79E-4D641647BC5A}"/>
              </a:ext>
            </a:extLst>
          </p:cNvPr>
          <p:cNvSpPr txBox="1"/>
          <p:nvPr/>
        </p:nvSpPr>
        <p:spPr>
          <a:xfrm>
            <a:off x="803275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248BBF-F551-98D5-B2CB-29CE8A6A8BC8}"/>
              </a:ext>
            </a:extLst>
          </p:cNvPr>
          <p:cNvSpPr txBox="1"/>
          <p:nvPr/>
        </p:nvSpPr>
        <p:spPr>
          <a:xfrm>
            <a:off x="727075" y="1996391"/>
            <a:ext cx="414397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언어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Python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라이브러리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pandas,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numpy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yfinance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tensorflow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matplotlib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Algorithm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: A2C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IDE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Visual Studio Code,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Jupyter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Notebook,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Colaboratory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COLLABORATION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Discord,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KakaoTalk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77A67-5D6E-88AD-0BFA-327A42CBFCFB}"/>
              </a:ext>
            </a:extLst>
          </p:cNvPr>
          <p:cNvSpPr txBox="1"/>
          <p:nvPr/>
        </p:nvSpPr>
        <p:spPr>
          <a:xfrm>
            <a:off x="803275" y="482533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구현 결과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E7D5CC-4BE6-BC49-CE9F-0DDA55E8ED72}"/>
              </a:ext>
            </a:extLst>
          </p:cNvPr>
          <p:cNvCxnSpPr>
            <a:cxnSpLocks/>
          </p:cNvCxnSpPr>
          <p:nvPr/>
        </p:nvCxnSpPr>
        <p:spPr>
          <a:xfrm>
            <a:off x="803275" y="5303671"/>
            <a:ext cx="5411258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46A88E-C640-19E7-311C-973ED76D0022}"/>
              </a:ext>
            </a:extLst>
          </p:cNvPr>
          <p:cNvSpPr txBox="1"/>
          <p:nvPr/>
        </p:nvSpPr>
        <p:spPr>
          <a:xfrm>
            <a:off x="727075" y="5427861"/>
            <a:ext cx="572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https://github.com/hosunghyun/Smart_Makeup_Web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90143B-9627-469E-C7C3-77EF7F966350}"/>
              </a:ext>
            </a:extLst>
          </p:cNvPr>
          <p:cNvSpPr txBox="1"/>
          <p:nvPr/>
        </p:nvSpPr>
        <p:spPr>
          <a:xfrm>
            <a:off x="6958542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진행 과정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A2994E7-8450-BC75-B8FA-6769134E375C}"/>
              </a:ext>
            </a:extLst>
          </p:cNvPr>
          <p:cNvCxnSpPr>
            <a:cxnSpLocks/>
          </p:cNvCxnSpPr>
          <p:nvPr/>
        </p:nvCxnSpPr>
        <p:spPr>
          <a:xfrm>
            <a:off x="7032625" y="1844675"/>
            <a:ext cx="431136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DC9D29-489E-D460-8FCA-7DB54F2A02E0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910437-B941-BE08-06A3-945D8FB38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429" y="1981276"/>
            <a:ext cx="4879877" cy="26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DAF05-A74D-FC55-6CA3-55C263811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EBAC2EC-5D5A-7768-06D1-73D7C9463B2C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F22D87A-34A2-3EF1-811A-BE49ECFEEFD9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718478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BD2643-2FB9-0AC8-5238-A368D1A0CCE3}"/>
              </a:ext>
            </a:extLst>
          </p:cNvPr>
          <p:cNvSpPr txBox="1"/>
          <p:nvPr/>
        </p:nvSpPr>
        <p:spPr>
          <a:xfrm>
            <a:off x="803275" y="14068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F5C70-9960-E476-0377-4B43108E6A98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36D284-4574-D49D-2378-321B77E3ADA5}"/>
              </a:ext>
            </a:extLst>
          </p:cNvPr>
          <p:cNvSpPr txBox="1"/>
          <p:nvPr/>
        </p:nvSpPr>
        <p:spPr>
          <a:xfrm>
            <a:off x="874144" y="2133600"/>
            <a:ext cx="72307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필요 정보 수집 및 알고리즘 조사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역할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 시장 </a:t>
            </a:r>
            <a:r>
              <a:rPr lang="ko-KR" altLang="en-US" sz="16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(Yahoo Finance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등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</a:t>
            </a:r>
            <a:r>
              <a:rPr lang="ko-KR" altLang="en-US" sz="16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수집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 강화 학습에 필요한 </a:t>
            </a:r>
            <a:r>
              <a:rPr lang="ko-KR" altLang="en-US" sz="16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(A2C, A3C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등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관련 </a:t>
            </a:r>
            <a:r>
              <a:rPr lang="ko-KR" altLang="en-US" sz="16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자료 조사</a:t>
            </a:r>
            <a:endParaRPr lang="en-US" altLang="ko-KR" sz="16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및 강화 학습 모델 준비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역할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수집된 </a:t>
            </a:r>
            <a:r>
              <a:rPr lang="ko-KR" altLang="en-US" sz="16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강화 학습에 활용할 수 있도록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결측치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처리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정규화 및 표준화 등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모델 학습 및 성능 평가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역할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 학습 모델을 수집된 </a:t>
            </a:r>
            <a:r>
              <a:rPr lang="ko-KR" altLang="en-US" sz="16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기반으로 </a:t>
            </a:r>
            <a:r>
              <a:rPr lang="ko-KR" altLang="en-US" sz="16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학습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시키고 학습 과정과 결과를 </a:t>
            </a:r>
            <a:r>
              <a:rPr lang="ko-KR" altLang="en-US" sz="16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테스트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하여 성능 평가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발표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역할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모델 개발 진행 상황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성과 및 분석 결과를 청중에게 </a:t>
            </a:r>
            <a:r>
              <a:rPr lang="ko-KR" altLang="en-US" sz="16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 발표를 위한 </a:t>
            </a:r>
            <a:r>
              <a:rPr lang="ko-KR" altLang="en-US" sz="16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증거 자료 준비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그래프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예시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논문 인용 등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879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24259-495F-5747-A376-458613DC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7AA5424-0790-3ADC-F51F-2B6ED4C9497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8645DC-3577-975A-8903-F83389A02882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4A51E6-C88F-5B34-8E62-2EBA792DC45D}"/>
              </a:ext>
            </a:extLst>
          </p:cNvPr>
          <p:cNvSpPr txBox="1"/>
          <p:nvPr/>
        </p:nvSpPr>
        <p:spPr>
          <a:xfrm>
            <a:off x="853842" y="1406853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강화학습 기반 투자 관리 시스템 구조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0BEE8B-1B5C-E963-2314-B01B15C02C73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C2827E-AF84-BBE7-D431-882340CA0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2391" y="1683093"/>
            <a:ext cx="14596903" cy="509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6133832">
            <a:extLst>
              <a:ext uri="{FF2B5EF4-FFF2-40B4-BE49-F238E27FC236}">
                <a16:creationId xmlns:a16="http://schemas.microsoft.com/office/drawing/2014/main" id="{25A8ED0F-800C-2777-4294-4F5B0C218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"/>
          <a:stretch>
            <a:fillRect/>
          </a:stretch>
        </p:blipFill>
        <p:spPr bwMode="auto">
          <a:xfrm>
            <a:off x="2751826" y="2140294"/>
            <a:ext cx="6688347" cy="396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330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37C1-A791-47C8-2430-9FAEF72C0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AB2E8C0-31AA-11D3-B5F2-9707E11D261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7D0C1B-A94D-EDB0-28A5-4C91087F48AC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313343-21B1-F6E5-145D-616062C8319D}"/>
              </a:ext>
            </a:extLst>
          </p:cNvPr>
          <p:cNvSpPr txBox="1"/>
          <p:nvPr/>
        </p:nvSpPr>
        <p:spPr>
          <a:xfrm>
            <a:off x="853842" y="1406853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 흐름</a:t>
            </a:r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</a:t>
            </a:r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강화학습 기반 투자 관리 시스템</a:t>
            </a:r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1F439C-EE36-728D-1395-FDFD817F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864" y="2130268"/>
            <a:ext cx="9573376" cy="42325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326F6-F9F3-D8D7-DB11-BD54D3E58D17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920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2697</TotalTime>
  <Words>1822</Words>
  <Application>Microsoft Office PowerPoint</Application>
  <PresentationFormat>와이드스크린</PresentationFormat>
  <Paragraphs>318</Paragraphs>
  <Slides>20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나눔스퀘어 네오 Bold</vt:lpstr>
      <vt:lpstr>나눔스퀘어 네오 ExtraBold</vt:lpstr>
      <vt:lpstr>나눔스퀘어 네오 Heavy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QK4821</dc:creator>
  <cp:lastModifiedBy>QK4821</cp:lastModifiedBy>
  <cp:revision>169</cp:revision>
  <dcterms:created xsi:type="dcterms:W3CDTF">2024-10-31T10:17:07Z</dcterms:created>
  <dcterms:modified xsi:type="dcterms:W3CDTF">2024-11-30T03:59:11Z</dcterms:modified>
</cp:coreProperties>
</file>